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8"/>
  </p:notesMasterIdLst>
  <p:sldIdLst>
    <p:sldId id="256" r:id="rId2"/>
    <p:sldId id="257" r:id="rId3"/>
    <p:sldId id="268" r:id="rId4"/>
    <p:sldId id="271" r:id="rId5"/>
    <p:sldId id="261" r:id="rId6"/>
    <p:sldId id="258" r:id="rId7"/>
    <p:sldId id="260" r:id="rId8"/>
    <p:sldId id="262" r:id="rId9"/>
    <p:sldId id="263" r:id="rId10"/>
    <p:sldId id="264" r:id="rId11"/>
    <p:sldId id="265" r:id="rId12"/>
    <p:sldId id="266" r:id="rId13"/>
    <p:sldId id="272" r:id="rId14"/>
    <p:sldId id="274" r:id="rId15"/>
    <p:sldId id="273"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456"/>
  </p:normalViewPr>
  <p:slideViewPr>
    <p:cSldViewPr snapToGrid="0" snapToObjects="1">
      <p:cViewPr>
        <p:scale>
          <a:sx n="110" d="100"/>
          <a:sy n="110" d="100"/>
        </p:scale>
        <p:origin x="1176" y="-21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39E878-B767-C241-B9DF-E63C52CDA6A2}" type="datetimeFigureOut">
              <a:rPr lang="en-US" smtClean="0"/>
              <a:t>2/28/24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EDCB3-9DAA-0C42-9092-73B64F9D6F11}" type="slidenum">
              <a:rPr lang="en-US" smtClean="0"/>
              <a:t>‹#›</a:t>
            </a:fld>
            <a:endParaRPr lang="en-US"/>
          </a:p>
        </p:txBody>
      </p:sp>
    </p:spTree>
    <p:extLst>
      <p:ext uri="{BB962C8B-B14F-4D97-AF65-F5344CB8AC3E}">
        <p14:creationId xmlns:p14="http://schemas.microsoft.com/office/powerpoint/2010/main" val="397262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started, I would like to provide a background about myself------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I’ve worked in the Utility and Quick Service Restaurant industries</a:t>
            </a:r>
          </a:p>
          <a:p>
            <a:endParaRPr lang="en-US" dirty="0"/>
          </a:p>
          <a:p>
            <a:endParaRPr lang="en-US" dirty="0"/>
          </a:p>
          <a:p>
            <a:r>
              <a:rPr lang="en-US" dirty="0"/>
              <a:t>Transition</a:t>
            </a:r>
          </a:p>
        </p:txBody>
      </p:sp>
      <p:sp>
        <p:nvSpPr>
          <p:cNvPr id="4" name="Slide Number Placeholder 3"/>
          <p:cNvSpPr>
            <a:spLocks noGrp="1"/>
          </p:cNvSpPr>
          <p:nvPr>
            <p:ph type="sldNum" sz="quarter" idx="5"/>
          </p:nvPr>
        </p:nvSpPr>
        <p:spPr/>
        <p:txBody>
          <a:bodyPr/>
          <a:lstStyle/>
          <a:p>
            <a:fld id="{BCFEDCB3-9DAA-0C42-9092-73B64F9D6F11}" type="slidenum">
              <a:rPr lang="en-US" smtClean="0"/>
              <a:t>2</a:t>
            </a:fld>
            <a:endParaRPr lang="en-US"/>
          </a:p>
        </p:txBody>
      </p:sp>
    </p:spTree>
    <p:extLst>
      <p:ext uri="{BB962C8B-B14F-4D97-AF65-F5344CB8AC3E}">
        <p14:creationId xmlns:p14="http://schemas.microsoft.com/office/powerpoint/2010/main" val="2209898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back to domo</a:t>
            </a:r>
          </a:p>
          <a:p>
            <a:endParaRPr lang="en-US" dirty="0"/>
          </a:p>
          <a:p>
            <a:r>
              <a:rPr lang="en-US" dirty="0"/>
              <a:t>Now that we’ve completed all of our operations and applied the emotion detection, we finish the pipeline by writing the data frame to Domo as its own dataset. To write this dataset back to Domo as a dataset, use domo </a:t>
            </a:r>
            <a:r>
              <a:rPr lang="en-US" dirty="0" err="1"/>
              <a:t>jupyter’s</a:t>
            </a:r>
            <a:r>
              <a:rPr lang="en-US" dirty="0"/>
              <a:t> </a:t>
            </a:r>
            <a:r>
              <a:rPr lang="en-US" dirty="0" err="1"/>
              <a:t>write_dataframe</a:t>
            </a:r>
            <a:r>
              <a:rPr lang="en-US" dirty="0"/>
              <a:t> command.</a:t>
            </a:r>
          </a:p>
        </p:txBody>
      </p:sp>
      <p:sp>
        <p:nvSpPr>
          <p:cNvPr id="4" name="Slide Number Placeholder 3"/>
          <p:cNvSpPr>
            <a:spLocks noGrp="1"/>
          </p:cNvSpPr>
          <p:nvPr>
            <p:ph type="sldNum" sz="quarter" idx="5"/>
          </p:nvPr>
        </p:nvSpPr>
        <p:spPr/>
        <p:txBody>
          <a:bodyPr/>
          <a:lstStyle/>
          <a:p>
            <a:fld id="{BCFEDCB3-9DAA-0C42-9092-73B64F9D6F11}" type="slidenum">
              <a:rPr lang="en-US" smtClean="0"/>
              <a:t>11</a:t>
            </a:fld>
            <a:endParaRPr lang="en-US"/>
          </a:p>
        </p:txBody>
      </p:sp>
    </p:spTree>
    <p:extLst>
      <p:ext uri="{BB962C8B-B14F-4D97-AF65-F5344CB8AC3E}">
        <p14:creationId xmlns:p14="http://schemas.microsoft.com/office/powerpoint/2010/main" val="148685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BONUS: Schedule your notebook to refresh on a recurring basis</a:t>
            </a:r>
          </a:p>
          <a:p>
            <a:endParaRPr lang="en-US" dirty="0"/>
          </a:p>
          <a:p>
            <a:r>
              <a:rPr lang="en-US" dirty="0"/>
              <a:t>And last, but certainly not least, like any domo dataset, you can set up your </a:t>
            </a:r>
            <a:r>
              <a:rPr lang="en-US" dirty="0" err="1"/>
              <a:t>jupyter</a:t>
            </a:r>
            <a:r>
              <a:rPr lang="en-US" dirty="0"/>
              <a:t> notebook to refresh on a recurring basis, so you always have the most up to date insights!</a:t>
            </a:r>
          </a:p>
          <a:p>
            <a:r>
              <a:rPr lang="en-US" dirty="0"/>
              <a:t>Here, you go into the Edit </a:t>
            </a:r>
            <a:r>
              <a:rPr lang="en-US" dirty="0" err="1"/>
              <a:t>DataFlow</a:t>
            </a:r>
            <a:r>
              <a:rPr lang="en-US" dirty="0"/>
              <a:t> component and can set your notebook to refresh on a weekly, monthly, or daily basis, or even refresh multiple times per day if you’d like. To me, this is one of the most impactful benefits of the tool – I have not seen similar functionality present in Domo’s competitors.</a:t>
            </a:r>
          </a:p>
        </p:txBody>
      </p:sp>
      <p:sp>
        <p:nvSpPr>
          <p:cNvPr id="4" name="Slide Number Placeholder 3"/>
          <p:cNvSpPr>
            <a:spLocks noGrp="1"/>
          </p:cNvSpPr>
          <p:nvPr>
            <p:ph type="sldNum" sz="quarter" idx="5"/>
          </p:nvPr>
        </p:nvSpPr>
        <p:spPr/>
        <p:txBody>
          <a:bodyPr/>
          <a:lstStyle/>
          <a:p>
            <a:fld id="{BCFEDCB3-9DAA-0C42-9092-73B64F9D6F11}" type="slidenum">
              <a:rPr lang="en-US" smtClean="0"/>
              <a:t>12</a:t>
            </a:fld>
            <a:endParaRPr lang="en-US"/>
          </a:p>
        </p:txBody>
      </p:sp>
    </p:spTree>
    <p:extLst>
      <p:ext uri="{BB962C8B-B14F-4D97-AF65-F5344CB8AC3E}">
        <p14:creationId xmlns:p14="http://schemas.microsoft.com/office/powerpoint/2010/main" val="384403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F7125-0A27-0427-FFC2-44AF9306E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509BE-D018-7B8B-18CA-E0BCC29F21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34C00-8C9F-D110-29CC-4ABA030BC425}"/>
              </a:ext>
            </a:extLst>
          </p:cNvPr>
          <p:cNvSpPr>
            <a:spLocks noGrp="1"/>
          </p:cNvSpPr>
          <p:nvPr>
            <p:ph type="body" idx="1"/>
          </p:nvPr>
        </p:nvSpPr>
        <p:spPr/>
        <p:txBody>
          <a:bodyPr/>
          <a:lstStyle/>
          <a:p>
            <a:r>
              <a:rPr lang="en-US" dirty="0"/>
              <a:t>Now that we have our dataset, we can complete the last mile of this project by creating data visualizations using descriptive analytics that highlight key performance metrics like the star rating, the total count of reviews, and number of reviews collected over time. Once I incorporate corporate colors and branding to finish off the design, I now have an interface where leaders with any level of data literacy can go to get a high level overview of the </a:t>
            </a:r>
            <a:r>
              <a:rPr lang="en-US" dirty="0" err="1"/>
              <a:t>DoorDash</a:t>
            </a:r>
            <a:r>
              <a:rPr lang="en-US" dirty="0"/>
              <a:t> app performance.</a:t>
            </a:r>
          </a:p>
        </p:txBody>
      </p:sp>
      <p:sp>
        <p:nvSpPr>
          <p:cNvPr id="4" name="Slide Number Placeholder 3">
            <a:extLst>
              <a:ext uri="{FF2B5EF4-FFF2-40B4-BE49-F238E27FC236}">
                <a16:creationId xmlns:a16="http://schemas.microsoft.com/office/drawing/2014/main" id="{07FE1F68-A74E-56D6-3F12-18C06FDDF714}"/>
              </a:ext>
            </a:extLst>
          </p:cNvPr>
          <p:cNvSpPr>
            <a:spLocks noGrp="1"/>
          </p:cNvSpPr>
          <p:nvPr>
            <p:ph type="sldNum" sz="quarter" idx="5"/>
          </p:nvPr>
        </p:nvSpPr>
        <p:spPr/>
        <p:txBody>
          <a:bodyPr/>
          <a:lstStyle/>
          <a:p>
            <a:fld id="{BCFEDCB3-9DAA-0C42-9092-73B64F9D6F11}" type="slidenum">
              <a:rPr lang="en-US" smtClean="0"/>
              <a:t>13</a:t>
            </a:fld>
            <a:endParaRPr lang="en-US"/>
          </a:p>
        </p:txBody>
      </p:sp>
    </p:spTree>
    <p:extLst>
      <p:ext uri="{BB962C8B-B14F-4D97-AF65-F5344CB8AC3E}">
        <p14:creationId xmlns:p14="http://schemas.microsoft.com/office/powerpoint/2010/main" val="3217984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from this single project, I’ve demonstrated that I’m skilled in a variety of areas that can be applicable to many different data roles.</a:t>
            </a:r>
          </a:p>
        </p:txBody>
      </p:sp>
      <p:sp>
        <p:nvSpPr>
          <p:cNvPr id="4" name="Slide Number Placeholder 3"/>
          <p:cNvSpPr>
            <a:spLocks noGrp="1"/>
          </p:cNvSpPr>
          <p:nvPr>
            <p:ph type="sldNum" sz="quarter" idx="5"/>
          </p:nvPr>
        </p:nvSpPr>
        <p:spPr/>
        <p:txBody>
          <a:bodyPr/>
          <a:lstStyle/>
          <a:p>
            <a:fld id="{BCFEDCB3-9DAA-0C42-9092-73B64F9D6F11}" type="slidenum">
              <a:rPr lang="en-US" smtClean="0"/>
              <a:t>14</a:t>
            </a:fld>
            <a:endParaRPr lang="en-US"/>
          </a:p>
        </p:txBody>
      </p:sp>
    </p:spTree>
    <p:extLst>
      <p:ext uri="{BB962C8B-B14F-4D97-AF65-F5344CB8AC3E}">
        <p14:creationId xmlns:p14="http://schemas.microsoft.com/office/powerpoint/2010/main" val="333179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closing out, there’s one more thing I want to talk about that is especially relevant to you all as students who might be hitting the job market soon. And that’s the importance of sharing your work with others! Now, you can’t exactly go around sharing proprietary code you’ve used at your company – but what you can do is share personal projects like this! This is a way to not only promote your skillset and help you to find like-minded peers, but it is also a way that a future company can see that you are a self starter who is equipped with the drive to be a lifelong learner. If you’re looking for your first data job, this can also be a way for an employer to feel like you are a “less risky” hire. </a:t>
            </a:r>
          </a:p>
          <a:p>
            <a:endParaRPr lang="en-US" dirty="0"/>
          </a:p>
          <a:p>
            <a:r>
              <a:rPr lang="en-US" dirty="0"/>
              <a:t>I primarily share my work through LinkedIn, GitHub, and speaking opportunities like this one! You’d be surprised at how far these types of projects can take you. I actually made this project about 2 years ago. And from that, I have created a successful LinkedIn post with over 80,000 impressions, have gotten to travel to two states with Domo, and presented my work at one of their conferences in Chicago. It’s a good way to force you to keep your skillset relevant and put you in environments where you meet other talented individuals, and could potentially be a talking point in future interviews for me!</a:t>
            </a:r>
          </a:p>
        </p:txBody>
      </p:sp>
      <p:sp>
        <p:nvSpPr>
          <p:cNvPr id="4" name="Slide Number Placeholder 3"/>
          <p:cNvSpPr>
            <a:spLocks noGrp="1"/>
          </p:cNvSpPr>
          <p:nvPr>
            <p:ph type="sldNum" sz="quarter" idx="5"/>
          </p:nvPr>
        </p:nvSpPr>
        <p:spPr/>
        <p:txBody>
          <a:bodyPr/>
          <a:lstStyle/>
          <a:p>
            <a:fld id="{BCFEDCB3-9DAA-0C42-9092-73B64F9D6F11}" type="slidenum">
              <a:rPr lang="en-US" smtClean="0"/>
              <a:t>15</a:t>
            </a:fld>
            <a:endParaRPr lang="en-US"/>
          </a:p>
        </p:txBody>
      </p:sp>
    </p:spTree>
    <p:extLst>
      <p:ext uri="{BB962C8B-B14F-4D97-AF65-F5344CB8AC3E}">
        <p14:creationId xmlns:p14="http://schemas.microsoft.com/office/powerpoint/2010/main" val="2578076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some of you may have seen this chart before. This visual was popularized by Gartner as a way for companies to assess their level of data maturity. The further your company climbs toward the right side of the chart, the more complex the methods become, and the more mature your organization’s data efforts are.</a:t>
            </a:r>
          </a:p>
          <a:p>
            <a:endParaRPr lang="en-US" dirty="0"/>
          </a:p>
          <a:p>
            <a:r>
              <a:rPr lang="en-US" dirty="0"/>
              <a:t>In reality, many companies, including my own, have a mix of these methods. For example, a company like Amazon might use descriptive analytics for it’s financial reporting – those are very much focused on the here and now. They might also use diagnostic tests like A/B testing to measure UI changes to their app. They might also use predictive analytics to forecast sales and prescriptive analytics to optimize routes for their delivery drivers. Data maturity can vary within departments, across subsidiaries, or even across individuals within the same team. </a:t>
            </a:r>
          </a:p>
        </p:txBody>
      </p:sp>
      <p:sp>
        <p:nvSpPr>
          <p:cNvPr id="4" name="Slide Number Placeholder 3"/>
          <p:cNvSpPr>
            <a:spLocks noGrp="1"/>
          </p:cNvSpPr>
          <p:nvPr>
            <p:ph type="sldNum" sz="quarter" idx="5"/>
          </p:nvPr>
        </p:nvSpPr>
        <p:spPr/>
        <p:txBody>
          <a:bodyPr/>
          <a:lstStyle/>
          <a:p>
            <a:fld id="{BCFEDCB3-9DAA-0C42-9092-73B64F9D6F11}" type="slidenum">
              <a:rPr lang="en-US" smtClean="0"/>
              <a:t>3</a:t>
            </a:fld>
            <a:endParaRPr lang="en-US"/>
          </a:p>
        </p:txBody>
      </p:sp>
    </p:spTree>
    <p:extLst>
      <p:ext uri="{BB962C8B-B14F-4D97-AF65-F5344CB8AC3E}">
        <p14:creationId xmlns:p14="http://schemas.microsoft.com/office/powerpoint/2010/main" val="47628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this chart relate to you all? If you’re already in the field of data science, you’ve likely already experienced this - but more often than not, employers will expect and require you to have a mix of the skills that fall under those buckets.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found this job description for a Senior Data Scientist at Zillow last week -  Notice how just in this one job description, Zillow is requesting that the candidate has skillsets from each of the pillars of data maturity. </a:t>
            </a:r>
            <a:r>
              <a:rPr lang="en-US" sz="1200" dirty="0"/>
              <a:t>Problems that data scientists solve are complex and often require a combination of methods to be solved.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BCFEDCB3-9DAA-0C42-9092-73B64F9D6F11}" type="slidenum">
              <a:rPr lang="en-US" smtClean="0"/>
              <a:t>4</a:t>
            </a:fld>
            <a:endParaRPr lang="en-US"/>
          </a:p>
        </p:txBody>
      </p:sp>
    </p:spTree>
    <p:extLst>
      <p:ext uri="{BB962C8B-B14F-4D97-AF65-F5344CB8AC3E}">
        <p14:creationId xmlns:p14="http://schemas.microsoft.com/office/powerpoint/2010/main" val="100250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what’s this, you may ask?! Another thing that companies ask for in job descriptions, and often inquire about in interviews, are end to end projects you have completed.</a:t>
            </a:r>
          </a:p>
          <a:p>
            <a:endParaRPr lang="en-US" dirty="0"/>
          </a:p>
          <a:p>
            <a:r>
              <a:rPr lang="en-US" dirty="0"/>
              <a:t>This screenshot is an example of a personal project I made analyzing </a:t>
            </a:r>
            <a:r>
              <a:rPr lang="en-US" dirty="0" err="1"/>
              <a:t>DoorDash’s</a:t>
            </a:r>
            <a:r>
              <a:rPr lang="en-US" dirty="0"/>
              <a:t> app stores reviews. In this dashboard, I aimed to measure customer satisfaction through both quantitative and qualitative methods. This project is a great example of a real-world problem that a company might aim to solve that requires multiple skillsets to accomplish. Using an NLP model from Hugging Face, which is a hub for various Machine Learning and Artificial Intelligence models and Domo’s </a:t>
            </a:r>
            <a:r>
              <a:rPr lang="en-US" dirty="0" err="1"/>
              <a:t>Jupyter</a:t>
            </a:r>
            <a:r>
              <a:rPr lang="en-US" dirty="0"/>
              <a:t> Workspaces tool and its data visualizations, I was able to complete an end to end project on my own, without having an entire team or resources dedicated to solving it.</a:t>
            </a:r>
          </a:p>
        </p:txBody>
      </p:sp>
      <p:sp>
        <p:nvSpPr>
          <p:cNvPr id="4" name="Slide Number Placeholder 3"/>
          <p:cNvSpPr>
            <a:spLocks noGrp="1"/>
          </p:cNvSpPr>
          <p:nvPr>
            <p:ph type="sldNum" sz="quarter" idx="5"/>
          </p:nvPr>
        </p:nvSpPr>
        <p:spPr/>
        <p:txBody>
          <a:bodyPr/>
          <a:lstStyle/>
          <a:p>
            <a:fld id="{BCFEDCB3-9DAA-0C42-9092-73B64F9D6F11}" type="slidenum">
              <a:rPr lang="en-US" smtClean="0"/>
              <a:t>5</a:t>
            </a:fld>
            <a:endParaRPr lang="en-US"/>
          </a:p>
        </p:txBody>
      </p:sp>
    </p:spTree>
    <p:extLst>
      <p:ext uri="{BB962C8B-B14F-4D97-AF65-F5344CB8AC3E}">
        <p14:creationId xmlns:p14="http://schemas.microsoft.com/office/powerpoint/2010/main" val="318368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more into today’s use case, I’d like to provide a background for what </a:t>
            </a:r>
            <a:r>
              <a:rPr lang="en-US" dirty="0" err="1"/>
              <a:t>Jupyter</a:t>
            </a:r>
            <a:r>
              <a:rPr lang="en-US" dirty="0"/>
              <a:t> Workspaces is for those of you who may not have heard of it yet. </a:t>
            </a:r>
          </a:p>
          <a:p>
            <a:endParaRPr lang="en-US" dirty="0"/>
          </a:p>
          <a:p>
            <a:r>
              <a:rPr lang="en-US" dirty="0"/>
              <a:t>It is a way to use Python directly inside of Domo, without having to ever leave the platform. As I mentioned earlier, I am a Business Intelligence Analyst turned Data Scientist – so this tool is PERFECT for users like me who want to combine BI with the advantages of open source programming languages like Python.</a:t>
            </a:r>
          </a:p>
          <a:p>
            <a:endParaRPr lang="en-US" dirty="0"/>
          </a:p>
          <a:p>
            <a:r>
              <a:rPr lang="en-US" dirty="0"/>
              <a:t>Start with an existing Domo dataset or create your own from scratch – and then perform your data cleansing and modeling as you normally would in a </a:t>
            </a:r>
            <a:r>
              <a:rPr lang="en-US" dirty="0" err="1"/>
              <a:t>Jupyter</a:t>
            </a:r>
            <a:r>
              <a:rPr lang="en-US" dirty="0"/>
              <a:t> notebook by importing the domo </a:t>
            </a:r>
            <a:r>
              <a:rPr lang="en-US" dirty="0" err="1"/>
              <a:t>Jupyter</a:t>
            </a:r>
            <a:r>
              <a:rPr lang="en-US" dirty="0"/>
              <a:t> package.</a:t>
            </a:r>
          </a:p>
          <a:p>
            <a:endParaRPr lang="en-US" dirty="0"/>
          </a:p>
          <a:p>
            <a:endParaRPr lang="en-US" dirty="0"/>
          </a:p>
        </p:txBody>
      </p:sp>
      <p:sp>
        <p:nvSpPr>
          <p:cNvPr id="4" name="Slide Number Placeholder 3"/>
          <p:cNvSpPr>
            <a:spLocks noGrp="1"/>
          </p:cNvSpPr>
          <p:nvPr>
            <p:ph type="sldNum" sz="quarter" idx="5"/>
          </p:nvPr>
        </p:nvSpPr>
        <p:spPr/>
        <p:txBody>
          <a:bodyPr/>
          <a:lstStyle/>
          <a:p>
            <a:fld id="{BCFEDCB3-9DAA-0C42-9092-73B64F9D6F11}" type="slidenum">
              <a:rPr lang="en-US" smtClean="0"/>
              <a:t>6</a:t>
            </a:fld>
            <a:endParaRPr lang="en-US"/>
          </a:p>
        </p:txBody>
      </p:sp>
    </p:spTree>
    <p:extLst>
      <p:ext uri="{BB962C8B-B14F-4D97-AF65-F5344CB8AC3E}">
        <p14:creationId xmlns:p14="http://schemas.microsoft.com/office/powerpoint/2010/main" val="3538866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a:t>
            </a:r>
          </a:p>
          <a:p>
            <a:endParaRPr lang="en-US" dirty="0"/>
          </a:p>
          <a:p>
            <a:r>
              <a:rPr lang="en-US" dirty="0"/>
              <a:t>The first step to any data science project is setting up your environment and importing necessary packages. Just like on your local computer, you can create an environment for each </a:t>
            </a:r>
            <a:r>
              <a:rPr lang="en-US" dirty="0" err="1"/>
              <a:t>Jupyter</a:t>
            </a:r>
            <a:r>
              <a:rPr lang="en-US" dirty="0"/>
              <a:t> workspace within the Terminal. On the left hand side, you can see that there is also a README file that is ready for use to provide a summary of the project and documentation for future readers. At this point, you’re already demonstrating that you can set up an environment and work well with a command line </a:t>
            </a:r>
            <a:r>
              <a:rPr lang="en-US" dirty="0" err="1"/>
              <a:t>interace</a:t>
            </a:r>
            <a:r>
              <a:rPr lang="en-US" dirty="0"/>
              <a:t>.</a:t>
            </a:r>
          </a:p>
        </p:txBody>
      </p:sp>
      <p:sp>
        <p:nvSpPr>
          <p:cNvPr id="4" name="Slide Number Placeholder 3"/>
          <p:cNvSpPr>
            <a:spLocks noGrp="1"/>
          </p:cNvSpPr>
          <p:nvPr>
            <p:ph type="sldNum" sz="quarter" idx="5"/>
          </p:nvPr>
        </p:nvSpPr>
        <p:spPr/>
        <p:txBody>
          <a:bodyPr/>
          <a:lstStyle/>
          <a:p>
            <a:fld id="{BCFEDCB3-9DAA-0C42-9092-73B64F9D6F11}" type="slidenum">
              <a:rPr lang="en-US" smtClean="0"/>
              <a:t>7</a:t>
            </a:fld>
            <a:endParaRPr lang="en-US"/>
          </a:p>
        </p:txBody>
      </p:sp>
    </p:spTree>
    <p:extLst>
      <p:ext uri="{BB962C8B-B14F-4D97-AF65-F5344CB8AC3E}">
        <p14:creationId xmlns:p14="http://schemas.microsoft.com/office/powerpoint/2010/main" val="4291029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have our Data import. This is arguably the most important phase in the data maturity pipeline that wasn’t even shown on the Gartner chart – but in order to do ANY type of analytics, whether you are doing descriptive, diagnostic, </a:t>
            </a:r>
            <a:r>
              <a:rPr lang="en-US" dirty="0" err="1"/>
              <a:t>predicitive</a:t>
            </a:r>
            <a:r>
              <a:rPr lang="en-US" dirty="0"/>
              <a:t>, or </a:t>
            </a:r>
            <a:r>
              <a:rPr lang="en-US" dirty="0" err="1"/>
              <a:t>prespective</a:t>
            </a:r>
            <a:r>
              <a:rPr lang="en-US" dirty="0"/>
              <a:t> analytics, you need to extract and transform relevant and accurate data from </a:t>
            </a:r>
            <a:r>
              <a:rPr lang="en-US" dirty="0" err="1"/>
              <a:t>trusrtworthy</a:t>
            </a:r>
            <a:r>
              <a:rPr lang="en-US" dirty="0"/>
              <a:t> data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Typically in an organization, data ingestion pipelines are created and maintained by data engineers or database administrators. But here, I am doing it all myself using the google-play-scraper Python package. Again, this dataset is created from scratch, although you can import existing domo datasets here as well.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FEDCB3-9DAA-0C42-9092-73B64F9D6F11}" type="slidenum">
              <a:rPr lang="en-US" smtClean="0"/>
              <a:t>8</a:t>
            </a:fld>
            <a:endParaRPr lang="en-US"/>
          </a:p>
        </p:txBody>
      </p:sp>
    </p:spTree>
    <p:extLst>
      <p:ext uri="{BB962C8B-B14F-4D97-AF65-F5344CB8AC3E}">
        <p14:creationId xmlns:p14="http://schemas.microsoft.com/office/powerpoint/2010/main" val="4028022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manipulations as you normally would in python</a:t>
            </a:r>
          </a:p>
        </p:txBody>
      </p:sp>
      <p:sp>
        <p:nvSpPr>
          <p:cNvPr id="4" name="Slide Number Placeholder 3"/>
          <p:cNvSpPr>
            <a:spLocks noGrp="1"/>
          </p:cNvSpPr>
          <p:nvPr>
            <p:ph type="sldNum" sz="quarter" idx="5"/>
          </p:nvPr>
        </p:nvSpPr>
        <p:spPr/>
        <p:txBody>
          <a:bodyPr/>
          <a:lstStyle/>
          <a:p>
            <a:fld id="{BCFEDCB3-9DAA-0C42-9092-73B64F9D6F11}" type="slidenum">
              <a:rPr lang="en-US" smtClean="0"/>
              <a:t>9</a:t>
            </a:fld>
            <a:endParaRPr lang="en-US"/>
          </a:p>
        </p:txBody>
      </p:sp>
    </p:spTree>
    <p:extLst>
      <p:ext uri="{BB962C8B-B14F-4D97-AF65-F5344CB8AC3E}">
        <p14:creationId xmlns:p14="http://schemas.microsoft.com/office/powerpoint/2010/main" val="305556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Applying the NLP model!</a:t>
            </a:r>
          </a:p>
          <a:p>
            <a:endParaRPr lang="en-US" dirty="0"/>
          </a:p>
          <a:p>
            <a:r>
              <a:rPr lang="en-US" dirty="0"/>
              <a:t>The model I’m using here is DISTIL ROBERTA BASE, which is a Hugging Face model pre-trained for emotion classification tasks. Outside of emotion classification, Hugging Face hosts numerous other models that may better fit your particular use case. As you can see in the Emotion column on the far right, each review is analyzed and a specific emotion is applied. One of the advantages of Hugging Face is that many of their models can be implemented using only a few lines of code, which I’ve demonstrated above. This is an example of diagnostic analytics.</a:t>
            </a:r>
          </a:p>
        </p:txBody>
      </p:sp>
      <p:sp>
        <p:nvSpPr>
          <p:cNvPr id="4" name="Slide Number Placeholder 3"/>
          <p:cNvSpPr>
            <a:spLocks noGrp="1"/>
          </p:cNvSpPr>
          <p:nvPr>
            <p:ph type="sldNum" sz="quarter" idx="5"/>
          </p:nvPr>
        </p:nvSpPr>
        <p:spPr/>
        <p:txBody>
          <a:bodyPr/>
          <a:lstStyle/>
          <a:p>
            <a:fld id="{BCFEDCB3-9DAA-0C42-9092-73B64F9D6F11}" type="slidenum">
              <a:rPr lang="en-US" smtClean="0"/>
              <a:t>10</a:t>
            </a:fld>
            <a:endParaRPr lang="en-US"/>
          </a:p>
        </p:txBody>
      </p:sp>
    </p:spTree>
    <p:extLst>
      <p:ext uri="{BB962C8B-B14F-4D97-AF65-F5344CB8AC3E}">
        <p14:creationId xmlns:p14="http://schemas.microsoft.com/office/powerpoint/2010/main" val="275359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2/28/24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2/28/24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2/28/24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2/28/24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2/28/24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2/28/24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2/28/24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2/28/24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huggingface.co/j-hartmann/emotion-english-distilroberta-base" TargetMode="External"/><Relationship Id="rId2" Type="http://schemas.openxmlformats.org/officeDocument/2006/relationships/hyperlink" Target="https://github.com/kendall-bug/DoorDash_Reviews" TargetMode="External"/><Relationship Id="rId1" Type="http://schemas.openxmlformats.org/officeDocument/2006/relationships/slideLayout" Target="../slideLayouts/slideLayout7.xml"/><Relationship Id="rId5" Type="http://schemas.openxmlformats.org/officeDocument/2006/relationships/hyperlink" Target="https://domopalooza2022.brandlive.com/home/en/session/10a98144-9651-11ec-95c3-9349e7013cba" TargetMode="External"/><Relationship Id="rId4" Type="http://schemas.openxmlformats.org/officeDocument/2006/relationships/hyperlink" Target="https://domohelp.domo.com/hc/en-us/articles/360047400753-Jupyter-Workspaces-Bet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4742-4EC9-83C3-E590-61FE08134B9B}"/>
              </a:ext>
            </a:extLst>
          </p:cNvPr>
          <p:cNvSpPr>
            <a:spLocks noGrp="1"/>
          </p:cNvSpPr>
          <p:nvPr>
            <p:ph type="ctrTitle"/>
          </p:nvPr>
        </p:nvSpPr>
        <p:spPr>
          <a:xfrm>
            <a:off x="-1" y="1298448"/>
            <a:ext cx="8994913" cy="2866048"/>
          </a:xfrm>
        </p:spPr>
        <p:txBody>
          <a:bodyPr>
            <a:normAutofit/>
          </a:bodyPr>
          <a:lstStyle/>
          <a:p>
            <a:r>
              <a:rPr lang="en-US" sz="2800" b="1" i="1" dirty="0"/>
              <a:t>Creating an End to End Project: </a:t>
            </a:r>
            <a:br>
              <a:rPr lang="en-US" sz="2800" i="1" dirty="0"/>
            </a:br>
            <a:r>
              <a:rPr lang="en-US" sz="2800" i="1" dirty="0"/>
              <a:t>The Intersection between Data Science and Business Intelligence</a:t>
            </a:r>
          </a:p>
        </p:txBody>
      </p:sp>
      <p:sp>
        <p:nvSpPr>
          <p:cNvPr id="3" name="Subtitle 2">
            <a:extLst>
              <a:ext uri="{FF2B5EF4-FFF2-40B4-BE49-F238E27FC236}">
                <a16:creationId xmlns:a16="http://schemas.microsoft.com/office/drawing/2014/main" id="{1A816784-D372-0CC2-E662-EB6CC52CB18E}"/>
              </a:ext>
            </a:extLst>
          </p:cNvPr>
          <p:cNvSpPr>
            <a:spLocks noGrp="1"/>
          </p:cNvSpPr>
          <p:nvPr>
            <p:ph type="subTitle" idx="1"/>
          </p:nvPr>
        </p:nvSpPr>
        <p:spPr>
          <a:xfrm>
            <a:off x="-1" y="5559552"/>
            <a:ext cx="7315200" cy="523196"/>
          </a:xfrm>
        </p:spPr>
        <p:txBody>
          <a:bodyPr>
            <a:normAutofit/>
          </a:bodyPr>
          <a:lstStyle/>
          <a:p>
            <a:r>
              <a:rPr lang="en-US" sz="1600" dirty="0"/>
              <a:t>Kendall </a:t>
            </a:r>
            <a:r>
              <a:rPr lang="en-US" sz="1600" dirty="0" err="1"/>
              <a:t>Ruber</a:t>
            </a:r>
            <a:r>
              <a:rPr lang="en-US" sz="1600" dirty="0"/>
              <a:t> – MIT Analytics Proseminar. 2024.</a:t>
            </a:r>
          </a:p>
        </p:txBody>
      </p:sp>
    </p:spTree>
    <p:extLst>
      <p:ext uri="{BB962C8B-B14F-4D97-AF65-F5344CB8AC3E}">
        <p14:creationId xmlns:p14="http://schemas.microsoft.com/office/powerpoint/2010/main" val="420488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219CA86F-0C0E-0FF0-2D8C-1D511ACFF389}"/>
              </a:ext>
            </a:extLst>
          </p:cNvPr>
          <p:cNvPicPr>
            <a:picLocks noChangeAspect="1"/>
          </p:cNvPicPr>
          <p:nvPr/>
        </p:nvPicPr>
        <p:blipFill>
          <a:blip r:embed="rId3"/>
          <a:stretch>
            <a:fillRect/>
          </a:stretch>
        </p:blipFill>
        <p:spPr>
          <a:xfrm>
            <a:off x="334575" y="557124"/>
            <a:ext cx="11522849" cy="5743751"/>
          </a:xfrm>
          <a:prstGeom prst="rect">
            <a:avLst/>
          </a:prstGeom>
        </p:spPr>
      </p:pic>
    </p:spTree>
    <p:extLst>
      <p:ext uri="{BB962C8B-B14F-4D97-AF65-F5344CB8AC3E}">
        <p14:creationId xmlns:p14="http://schemas.microsoft.com/office/powerpoint/2010/main" val="3106104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77C2F0-8171-F377-AFE3-4C8125BF0026}"/>
              </a:ext>
            </a:extLst>
          </p:cNvPr>
          <p:cNvPicPr>
            <a:picLocks noChangeAspect="1"/>
          </p:cNvPicPr>
          <p:nvPr/>
        </p:nvPicPr>
        <p:blipFill>
          <a:blip r:embed="rId3"/>
          <a:stretch>
            <a:fillRect/>
          </a:stretch>
        </p:blipFill>
        <p:spPr>
          <a:xfrm>
            <a:off x="152400" y="507843"/>
            <a:ext cx="12039600" cy="1098708"/>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A50F03C-B534-0D08-1F50-180DB4D2F43A}"/>
              </a:ext>
            </a:extLst>
          </p:cNvPr>
          <p:cNvPicPr>
            <a:picLocks noChangeAspect="1"/>
          </p:cNvPicPr>
          <p:nvPr/>
        </p:nvPicPr>
        <p:blipFill>
          <a:blip r:embed="rId4"/>
          <a:stretch>
            <a:fillRect/>
          </a:stretch>
        </p:blipFill>
        <p:spPr>
          <a:xfrm>
            <a:off x="1082675" y="1932035"/>
            <a:ext cx="10026650" cy="4418122"/>
          </a:xfrm>
          <a:prstGeom prst="rect">
            <a:avLst/>
          </a:prstGeom>
        </p:spPr>
      </p:pic>
    </p:spTree>
    <p:extLst>
      <p:ext uri="{BB962C8B-B14F-4D97-AF65-F5344CB8AC3E}">
        <p14:creationId xmlns:p14="http://schemas.microsoft.com/office/powerpoint/2010/main" val="15408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2E28A720-DE78-EAE9-F7A0-09A6A1565480}"/>
              </a:ext>
            </a:extLst>
          </p:cNvPr>
          <p:cNvPicPr>
            <a:picLocks noChangeAspect="1"/>
          </p:cNvPicPr>
          <p:nvPr/>
        </p:nvPicPr>
        <p:blipFill>
          <a:blip r:embed="rId3"/>
          <a:stretch>
            <a:fillRect/>
          </a:stretch>
        </p:blipFill>
        <p:spPr>
          <a:xfrm>
            <a:off x="1449276" y="602336"/>
            <a:ext cx="9293447" cy="5653327"/>
          </a:xfrm>
          <a:prstGeom prst="rect">
            <a:avLst/>
          </a:prstGeom>
        </p:spPr>
      </p:pic>
    </p:spTree>
    <p:extLst>
      <p:ext uri="{BB962C8B-B14F-4D97-AF65-F5344CB8AC3E}">
        <p14:creationId xmlns:p14="http://schemas.microsoft.com/office/powerpoint/2010/main" val="507952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1A1DAB2-13B1-0D5C-F89D-F09C1461F11B}"/>
            </a:ext>
          </a:extLst>
        </p:cNvPr>
        <p:cNvGrpSpPr/>
        <p:nvPr/>
      </p:nvGrpSpPr>
      <p:grpSpPr>
        <a:xfrm>
          <a:off x="0" y="0"/>
          <a:ext cx="0" cy="0"/>
          <a:chOff x="0" y="0"/>
          <a:chExt cx="0" cy="0"/>
        </a:xfrm>
      </p:grpSpPr>
      <p:pic>
        <p:nvPicPr>
          <p:cNvPr id="2" name="Picture 1" descr="Graphical user interface, application, calendar&#10;&#10;Description automatically generated">
            <a:extLst>
              <a:ext uri="{FF2B5EF4-FFF2-40B4-BE49-F238E27FC236}">
                <a16:creationId xmlns:a16="http://schemas.microsoft.com/office/drawing/2014/main" id="{0A9E2F6A-4792-D2DC-1308-13CFDB95EA3A}"/>
              </a:ext>
            </a:extLst>
          </p:cNvPr>
          <p:cNvPicPr>
            <a:picLocks noChangeAspect="1"/>
          </p:cNvPicPr>
          <p:nvPr/>
        </p:nvPicPr>
        <p:blipFill>
          <a:blip r:embed="rId3"/>
          <a:stretch>
            <a:fillRect/>
          </a:stretch>
        </p:blipFill>
        <p:spPr>
          <a:xfrm>
            <a:off x="2825949" y="812407"/>
            <a:ext cx="6540102" cy="5233185"/>
          </a:xfrm>
          <a:prstGeom prst="rect">
            <a:avLst/>
          </a:prstGeom>
        </p:spPr>
      </p:pic>
    </p:spTree>
    <p:extLst>
      <p:ext uri="{BB962C8B-B14F-4D97-AF65-F5344CB8AC3E}">
        <p14:creationId xmlns:p14="http://schemas.microsoft.com/office/powerpoint/2010/main" val="416525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F56C7-EFF9-D811-EC76-BCB0E35C4B4E}"/>
              </a:ext>
            </a:extLst>
          </p:cNvPr>
          <p:cNvSpPr txBox="1"/>
          <p:nvPr/>
        </p:nvSpPr>
        <p:spPr>
          <a:xfrm>
            <a:off x="335666" y="451413"/>
            <a:ext cx="4653023" cy="584775"/>
          </a:xfrm>
          <a:prstGeom prst="rect">
            <a:avLst/>
          </a:prstGeom>
          <a:noFill/>
        </p:spPr>
        <p:txBody>
          <a:bodyPr wrap="square" rtlCol="0">
            <a:spAutoFit/>
          </a:bodyPr>
          <a:lstStyle/>
          <a:p>
            <a:r>
              <a:rPr lang="en-US" sz="3200" i="1" dirty="0"/>
              <a:t>Skills demonstrated:</a:t>
            </a:r>
          </a:p>
        </p:txBody>
      </p:sp>
      <p:sp>
        <p:nvSpPr>
          <p:cNvPr id="3" name="TextBox 2">
            <a:extLst>
              <a:ext uri="{FF2B5EF4-FFF2-40B4-BE49-F238E27FC236}">
                <a16:creationId xmlns:a16="http://schemas.microsoft.com/office/drawing/2014/main" id="{03D4D7CA-00DC-BE40-93EE-E8144BE5FDC9}"/>
              </a:ext>
            </a:extLst>
          </p:cNvPr>
          <p:cNvSpPr txBox="1"/>
          <p:nvPr/>
        </p:nvSpPr>
        <p:spPr>
          <a:xfrm>
            <a:off x="682906" y="1331089"/>
            <a:ext cx="10903352" cy="5262979"/>
          </a:xfrm>
          <a:prstGeom prst="rect">
            <a:avLst/>
          </a:prstGeom>
          <a:noFill/>
        </p:spPr>
        <p:txBody>
          <a:bodyPr wrap="square" numCol="2" rtlCol="0">
            <a:spAutoFit/>
          </a:bodyPr>
          <a:lstStyle/>
          <a:p>
            <a:pPr marL="285750" indent="-285750">
              <a:buFont typeface="Wingdings" pitchFamily="2" charset="2"/>
              <a:buChar char="ü"/>
            </a:pPr>
            <a:r>
              <a:rPr lang="en-US" sz="2400" dirty="0"/>
              <a:t>Command line interface</a:t>
            </a:r>
          </a:p>
          <a:p>
            <a:endParaRPr lang="en-US" sz="2400" dirty="0"/>
          </a:p>
          <a:p>
            <a:pPr marL="285750" indent="-285750">
              <a:buFont typeface="Wingdings" pitchFamily="2" charset="2"/>
              <a:buChar char="ü"/>
            </a:pPr>
            <a:r>
              <a:rPr lang="en-US" sz="2400" dirty="0"/>
              <a:t>Python</a:t>
            </a:r>
          </a:p>
          <a:p>
            <a:endParaRPr lang="en-US" sz="2400" dirty="0"/>
          </a:p>
          <a:p>
            <a:pPr marL="285750" indent="-285750">
              <a:buFont typeface="Wingdings" pitchFamily="2" charset="2"/>
              <a:buChar char="ü"/>
            </a:pPr>
            <a:r>
              <a:rPr lang="en-US" sz="2400" dirty="0"/>
              <a:t>SQL</a:t>
            </a:r>
          </a:p>
          <a:p>
            <a:endParaRPr lang="en-US" sz="2400" dirty="0"/>
          </a:p>
          <a:p>
            <a:pPr marL="285750" indent="-285750">
              <a:buFont typeface="Wingdings" pitchFamily="2" charset="2"/>
              <a:buChar char="ü"/>
            </a:pPr>
            <a:r>
              <a:rPr lang="en-US" sz="2400" dirty="0"/>
              <a:t>Data visualization</a:t>
            </a:r>
          </a:p>
          <a:p>
            <a:pPr marL="285750" indent="-285750">
              <a:buFont typeface="Wingdings" pitchFamily="2" charset="2"/>
              <a:buChar char="ü"/>
            </a:pPr>
            <a:endParaRPr lang="en-US" sz="2400" dirty="0"/>
          </a:p>
          <a:p>
            <a:pPr marL="285750" indent="-285750">
              <a:buFont typeface="Wingdings" pitchFamily="2" charset="2"/>
              <a:buChar char="ü"/>
            </a:pPr>
            <a:r>
              <a:rPr lang="en-US" sz="2400" dirty="0"/>
              <a:t>Data ingestion</a:t>
            </a:r>
          </a:p>
          <a:p>
            <a:endParaRPr lang="en-US" sz="2400" dirty="0"/>
          </a:p>
          <a:p>
            <a:pPr marL="285750" indent="-285750">
              <a:buFont typeface="Wingdings" pitchFamily="2" charset="2"/>
              <a:buChar char="ü"/>
            </a:pPr>
            <a:r>
              <a:rPr lang="en-US" sz="2400" dirty="0"/>
              <a:t>Natural Language Processing</a:t>
            </a:r>
          </a:p>
          <a:p>
            <a:pPr marL="285750" indent="-285750">
              <a:buFont typeface="Wingdings" pitchFamily="2" charset="2"/>
              <a:buChar char="ü"/>
            </a:pPr>
            <a:endParaRPr lang="en-US" sz="2400" dirty="0"/>
          </a:p>
          <a:p>
            <a:pPr marL="285750" indent="-285750">
              <a:buFont typeface="Wingdings" pitchFamily="2" charset="2"/>
              <a:buChar char="ü"/>
            </a:pPr>
            <a:r>
              <a:rPr lang="en-US" sz="2400" dirty="0"/>
              <a:t>Business Intelligence</a:t>
            </a:r>
          </a:p>
          <a:p>
            <a:endParaRPr lang="en-US" sz="2400" dirty="0"/>
          </a:p>
          <a:p>
            <a:pPr marL="285750" indent="-285750">
              <a:buFont typeface="Wingdings" pitchFamily="2" charset="2"/>
              <a:buChar char="ü"/>
            </a:pPr>
            <a:r>
              <a:rPr lang="en-US" sz="2400" dirty="0"/>
              <a:t>Emotion Detection</a:t>
            </a:r>
          </a:p>
          <a:p>
            <a:endParaRPr lang="en-US" sz="2400" dirty="0"/>
          </a:p>
          <a:p>
            <a:pPr marL="285750" indent="-285750">
              <a:buFont typeface="Wingdings" pitchFamily="2" charset="2"/>
              <a:buChar char="ü"/>
            </a:pPr>
            <a:r>
              <a:rPr lang="en-US" sz="2400" dirty="0"/>
              <a:t>Metric identification</a:t>
            </a:r>
          </a:p>
          <a:p>
            <a:endParaRPr lang="en-US" sz="2400" dirty="0"/>
          </a:p>
          <a:p>
            <a:pPr marL="285750" indent="-285750">
              <a:buFont typeface="Wingdings" pitchFamily="2" charset="2"/>
              <a:buChar char="ü"/>
            </a:pPr>
            <a:r>
              <a:rPr lang="en-US" sz="2400" dirty="0"/>
              <a:t>Communication</a:t>
            </a:r>
          </a:p>
          <a:p>
            <a:pPr marL="285750" indent="-285750">
              <a:buFont typeface="Wingdings" pitchFamily="2" charset="2"/>
              <a:buChar char="ü"/>
            </a:pPr>
            <a:endParaRPr lang="en-US" sz="1200" dirty="0"/>
          </a:p>
        </p:txBody>
      </p:sp>
    </p:spTree>
    <p:extLst>
      <p:ext uri="{BB962C8B-B14F-4D97-AF65-F5344CB8AC3E}">
        <p14:creationId xmlns:p14="http://schemas.microsoft.com/office/powerpoint/2010/main" val="416741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EC6B-25BD-644D-81B9-8AE2F641C376}"/>
              </a:ext>
            </a:extLst>
          </p:cNvPr>
          <p:cNvSpPr>
            <a:spLocks noGrp="1"/>
          </p:cNvSpPr>
          <p:nvPr>
            <p:ph type="title"/>
          </p:nvPr>
        </p:nvSpPr>
        <p:spPr/>
        <p:txBody>
          <a:bodyPr/>
          <a:lstStyle/>
          <a:p>
            <a:r>
              <a:rPr lang="en-US" dirty="0"/>
              <a:t>Show your work!</a:t>
            </a:r>
          </a:p>
        </p:txBody>
      </p:sp>
      <p:sp>
        <p:nvSpPr>
          <p:cNvPr id="3" name="Text Placeholder 2">
            <a:extLst>
              <a:ext uri="{FF2B5EF4-FFF2-40B4-BE49-F238E27FC236}">
                <a16:creationId xmlns:a16="http://schemas.microsoft.com/office/drawing/2014/main" id="{BFF14880-33AA-9CA5-7385-EECEBB591470}"/>
              </a:ext>
            </a:extLst>
          </p:cNvPr>
          <p:cNvSpPr>
            <a:spLocks noGrp="1"/>
          </p:cNvSpPr>
          <p:nvPr>
            <p:ph type="body" idx="1"/>
          </p:nvPr>
        </p:nvSpPr>
        <p:spPr>
          <a:xfrm>
            <a:off x="3867912" y="316117"/>
            <a:ext cx="3474720" cy="807720"/>
          </a:xfrm>
        </p:spPr>
        <p:txBody>
          <a:bodyPr/>
          <a:lstStyle/>
          <a:p>
            <a:r>
              <a:rPr lang="en-US" dirty="0"/>
              <a:t>Portfolio Project</a:t>
            </a:r>
          </a:p>
        </p:txBody>
      </p:sp>
      <p:pic>
        <p:nvPicPr>
          <p:cNvPr id="9" name="Content Placeholder 8" descr="A group of people sitting in a room&#10;&#10;Description automatically generated">
            <a:extLst>
              <a:ext uri="{FF2B5EF4-FFF2-40B4-BE49-F238E27FC236}">
                <a16:creationId xmlns:a16="http://schemas.microsoft.com/office/drawing/2014/main" id="{96734CFB-1FF0-6610-2AEB-C023F83061F6}"/>
              </a:ext>
            </a:extLst>
          </p:cNvPr>
          <p:cNvPicPr>
            <a:picLocks noGrp="1" noChangeAspect="1"/>
          </p:cNvPicPr>
          <p:nvPr>
            <p:ph sz="half" idx="2"/>
          </p:nvPr>
        </p:nvPicPr>
        <p:blipFill>
          <a:blip r:embed="rId3"/>
          <a:stretch>
            <a:fillRect/>
          </a:stretch>
        </p:blipFill>
        <p:spPr>
          <a:xfrm>
            <a:off x="6652069" y="3746218"/>
            <a:ext cx="3233074" cy="2441575"/>
          </a:xfrm>
        </p:spPr>
      </p:pic>
      <p:sp>
        <p:nvSpPr>
          <p:cNvPr id="5" name="Text Placeholder 4">
            <a:extLst>
              <a:ext uri="{FF2B5EF4-FFF2-40B4-BE49-F238E27FC236}">
                <a16:creationId xmlns:a16="http://schemas.microsoft.com/office/drawing/2014/main" id="{C13D8371-3C1A-217E-5BA5-72485E1D5FE3}"/>
              </a:ext>
            </a:extLst>
          </p:cNvPr>
          <p:cNvSpPr>
            <a:spLocks noGrp="1"/>
          </p:cNvSpPr>
          <p:nvPr>
            <p:ph type="body" sz="quarter" idx="3"/>
          </p:nvPr>
        </p:nvSpPr>
        <p:spPr>
          <a:xfrm>
            <a:off x="7818463" y="316117"/>
            <a:ext cx="3474720" cy="813171"/>
          </a:xfrm>
        </p:spPr>
        <p:txBody>
          <a:bodyPr/>
          <a:lstStyle/>
          <a:p>
            <a:r>
              <a:rPr lang="en-US" dirty="0"/>
              <a:t>Social Media</a:t>
            </a:r>
          </a:p>
        </p:txBody>
      </p:sp>
      <p:pic>
        <p:nvPicPr>
          <p:cNvPr id="12" name="Content Placeholder 11" descr="A screenshot of a phone&#10;&#10;Description automatically generated">
            <a:extLst>
              <a:ext uri="{FF2B5EF4-FFF2-40B4-BE49-F238E27FC236}">
                <a16:creationId xmlns:a16="http://schemas.microsoft.com/office/drawing/2014/main" id="{FEDAEB66-BCE3-B0B3-462B-1C4783ED0BD8}"/>
              </a:ext>
            </a:extLst>
          </p:cNvPr>
          <p:cNvPicPr>
            <a:picLocks noGrp="1" noChangeAspect="1"/>
          </p:cNvPicPr>
          <p:nvPr>
            <p:ph sz="quarter" idx="4"/>
          </p:nvPr>
        </p:nvPicPr>
        <p:blipFill>
          <a:blip r:embed="rId4"/>
          <a:stretch>
            <a:fillRect/>
          </a:stretch>
        </p:blipFill>
        <p:spPr>
          <a:xfrm>
            <a:off x="8912863" y="1123950"/>
            <a:ext cx="1286186" cy="2441575"/>
          </a:xfrm>
        </p:spPr>
      </p:pic>
      <p:sp>
        <p:nvSpPr>
          <p:cNvPr id="7" name="Text Placeholder 4">
            <a:extLst>
              <a:ext uri="{FF2B5EF4-FFF2-40B4-BE49-F238E27FC236}">
                <a16:creationId xmlns:a16="http://schemas.microsoft.com/office/drawing/2014/main" id="{C396E132-D57D-C240-D23B-64819B80B2B8}"/>
              </a:ext>
            </a:extLst>
          </p:cNvPr>
          <p:cNvSpPr txBox="1">
            <a:spLocks/>
          </p:cNvSpPr>
          <p:nvPr/>
        </p:nvSpPr>
        <p:spPr>
          <a:xfrm>
            <a:off x="3867912" y="3559552"/>
            <a:ext cx="3474720" cy="813171"/>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buClr>
              <a:buFont typeface="Wingdings 2" pitchFamily="18" charset="2"/>
              <a:buNone/>
              <a:defRPr sz="2000" b="1"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9pPr>
          </a:lstStyle>
          <a:p>
            <a:r>
              <a:rPr lang="en-US" dirty="0"/>
              <a:t>Conferences &amp; Public Speaking</a:t>
            </a:r>
          </a:p>
        </p:txBody>
      </p:sp>
      <p:pic>
        <p:nvPicPr>
          <p:cNvPr id="14" name="Picture 13" descr="A screenshot of a computer&#10;&#10;Description automatically generated">
            <a:extLst>
              <a:ext uri="{FF2B5EF4-FFF2-40B4-BE49-F238E27FC236}">
                <a16:creationId xmlns:a16="http://schemas.microsoft.com/office/drawing/2014/main" id="{79F75C13-AD42-A2D4-3A9A-B4047C8A6DB5}"/>
              </a:ext>
            </a:extLst>
          </p:cNvPr>
          <p:cNvPicPr>
            <a:picLocks noChangeAspect="1"/>
          </p:cNvPicPr>
          <p:nvPr/>
        </p:nvPicPr>
        <p:blipFill>
          <a:blip r:embed="rId5"/>
          <a:stretch>
            <a:fillRect/>
          </a:stretch>
        </p:blipFill>
        <p:spPr>
          <a:xfrm>
            <a:off x="3914417" y="1272738"/>
            <a:ext cx="3381709" cy="1918562"/>
          </a:xfrm>
          <a:prstGeom prst="rect">
            <a:avLst/>
          </a:prstGeom>
        </p:spPr>
      </p:pic>
    </p:spTree>
    <p:extLst>
      <p:ext uri="{BB962C8B-B14F-4D97-AF65-F5344CB8AC3E}">
        <p14:creationId xmlns:p14="http://schemas.microsoft.com/office/powerpoint/2010/main" val="226584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E34E68-E35C-D5F7-953A-ABF7A5CB1B6F}"/>
              </a:ext>
            </a:extLst>
          </p:cNvPr>
          <p:cNvSpPr txBox="1"/>
          <p:nvPr/>
        </p:nvSpPr>
        <p:spPr>
          <a:xfrm>
            <a:off x="4559300" y="482600"/>
            <a:ext cx="3390900" cy="830997"/>
          </a:xfrm>
          <a:prstGeom prst="rect">
            <a:avLst/>
          </a:prstGeom>
          <a:noFill/>
        </p:spPr>
        <p:txBody>
          <a:bodyPr wrap="square" rtlCol="0">
            <a:spAutoFit/>
          </a:bodyPr>
          <a:lstStyle/>
          <a:p>
            <a:r>
              <a:rPr lang="en-US" sz="4800" b="1" dirty="0">
                <a:solidFill>
                  <a:schemeClr val="bg1"/>
                </a:solidFill>
              </a:rPr>
              <a:t>Questions?</a:t>
            </a:r>
          </a:p>
        </p:txBody>
      </p:sp>
      <p:sp>
        <p:nvSpPr>
          <p:cNvPr id="3" name="TextBox 2">
            <a:extLst>
              <a:ext uri="{FF2B5EF4-FFF2-40B4-BE49-F238E27FC236}">
                <a16:creationId xmlns:a16="http://schemas.microsoft.com/office/drawing/2014/main" id="{8EB9D210-3A7C-B525-C728-26C437DBAB86}"/>
              </a:ext>
            </a:extLst>
          </p:cNvPr>
          <p:cNvSpPr txBox="1"/>
          <p:nvPr/>
        </p:nvSpPr>
        <p:spPr>
          <a:xfrm>
            <a:off x="247650" y="1765300"/>
            <a:ext cx="11696700" cy="3908762"/>
          </a:xfrm>
          <a:prstGeom prst="rect">
            <a:avLst/>
          </a:prstGeom>
          <a:noFill/>
        </p:spPr>
        <p:txBody>
          <a:bodyPr wrap="square" rtlCol="0">
            <a:spAutoFit/>
          </a:bodyPr>
          <a:lstStyle/>
          <a:p>
            <a:r>
              <a:rPr lang="en-US" sz="2400" i="1" dirty="0">
                <a:solidFill>
                  <a:schemeClr val="bg1"/>
                </a:solidFill>
              </a:rPr>
              <a:t>Additional Resources:</a:t>
            </a:r>
          </a:p>
          <a:p>
            <a:endParaRPr lang="en-US" sz="2000" b="1" dirty="0">
              <a:solidFill>
                <a:schemeClr val="bg1"/>
              </a:solidFill>
            </a:endParaRPr>
          </a:p>
          <a:p>
            <a:r>
              <a:rPr lang="en-US" sz="2000" b="1" dirty="0">
                <a:solidFill>
                  <a:schemeClr val="bg1"/>
                </a:solidFill>
              </a:rPr>
              <a:t>Underlying Code and PowerPoint Slides: </a:t>
            </a:r>
          </a:p>
          <a:p>
            <a:pPr marL="800100" lvl="1" indent="-342900">
              <a:buFont typeface="Wingdings" pitchFamily="2" charset="2"/>
              <a:buChar char="q"/>
            </a:pPr>
            <a:r>
              <a:rPr lang="en-US" sz="2000" b="1" dirty="0">
                <a:solidFill>
                  <a:schemeClr val="bg1"/>
                </a:solidFill>
                <a:hlinkClick r:id="rId2">
                  <a:extLst>
                    <a:ext uri="{A12FA001-AC4F-418D-AE19-62706E023703}">
                      <ahyp:hlinkClr xmlns:ahyp="http://schemas.microsoft.com/office/drawing/2018/hyperlinkcolor" val="tx"/>
                    </a:ext>
                  </a:extLst>
                </a:hlinkClick>
              </a:rPr>
              <a:t>https://github.com/kendall-bug/DoorDash_Reviews</a:t>
            </a:r>
            <a:endParaRPr lang="en-US" sz="2000" b="1" dirty="0">
              <a:solidFill>
                <a:schemeClr val="bg1"/>
              </a:solidFill>
            </a:endParaRPr>
          </a:p>
          <a:p>
            <a:endParaRPr lang="en-US" sz="2000" b="1" dirty="0">
              <a:solidFill>
                <a:schemeClr val="bg1"/>
              </a:solidFill>
            </a:endParaRPr>
          </a:p>
          <a:p>
            <a:r>
              <a:rPr lang="en-US" sz="2000" b="1" dirty="0">
                <a:solidFill>
                  <a:schemeClr val="bg1"/>
                </a:solidFill>
              </a:rPr>
              <a:t>Hugging Face Model:</a:t>
            </a:r>
          </a:p>
          <a:p>
            <a:pPr marL="800100" lvl="1" indent="-342900">
              <a:buFont typeface="Wingdings" pitchFamily="2" charset="2"/>
              <a:buChar char="q"/>
            </a:pPr>
            <a:r>
              <a:rPr lang="en-US" sz="2000" b="1" dirty="0">
                <a:solidFill>
                  <a:schemeClr val="bg1"/>
                </a:solidFill>
              </a:rPr>
              <a:t> </a:t>
            </a:r>
            <a:r>
              <a:rPr lang="en-US" sz="2000" b="1" i="0" u="none" strike="noStrike" dirty="0">
                <a:solidFill>
                  <a:schemeClr val="bg1"/>
                </a:solidFill>
                <a:effectLst/>
                <a:latin typeface="-apple-system"/>
                <a:hlinkClick r:id="rId3">
                  <a:extLst>
                    <a:ext uri="{A12FA001-AC4F-418D-AE19-62706E023703}">
                      <ahyp:hlinkClr xmlns:ahyp="http://schemas.microsoft.com/office/drawing/2018/hyperlinkcolor" val="tx"/>
                    </a:ext>
                  </a:extLst>
                </a:hlinkClick>
              </a:rPr>
              <a:t>https://huggingface.co/j-hartmann/emotion-english-distilroberta-base</a:t>
            </a:r>
            <a:endParaRPr lang="en-US" sz="2000" b="1" u="none" strike="noStrike" dirty="0">
              <a:solidFill>
                <a:schemeClr val="bg1"/>
              </a:solidFill>
              <a:latin typeface="-apple-system"/>
            </a:endParaRPr>
          </a:p>
          <a:p>
            <a:endParaRPr lang="en-US" sz="2000" b="1" dirty="0">
              <a:solidFill>
                <a:schemeClr val="bg1"/>
              </a:solidFill>
              <a:latin typeface="-apple-system"/>
            </a:endParaRPr>
          </a:p>
          <a:p>
            <a:r>
              <a:rPr lang="en-US" sz="2000" b="1" dirty="0">
                <a:solidFill>
                  <a:schemeClr val="bg1"/>
                </a:solidFill>
                <a:latin typeface="-apple-system"/>
              </a:rPr>
              <a:t>I</a:t>
            </a:r>
            <a:r>
              <a:rPr lang="en-US" sz="2000" b="1" dirty="0">
                <a:solidFill>
                  <a:schemeClr val="bg1"/>
                </a:solidFill>
              </a:rPr>
              <a:t>nstructions for how to set up your own </a:t>
            </a:r>
            <a:r>
              <a:rPr lang="en-US" sz="2000" b="1" dirty="0" err="1">
                <a:solidFill>
                  <a:schemeClr val="bg1"/>
                </a:solidFill>
              </a:rPr>
              <a:t>Jupyter</a:t>
            </a:r>
            <a:r>
              <a:rPr lang="en-US" sz="2000" b="1" dirty="0">
                <a:solidFill>
                  <a:schemeClr val="bg1"/>
                </a:solidFill>
              </a:rPr>
              <a:t> Workspace:</a:t>
            </a:r>
          </a:p>
          <a:p>
            <a:pPr marL="800100" lvl="1" indent="-342900">
              <a:buFont typeface="Wingdings" pitchFamily="2" charset="2"/>
              <a:buChar char="q"/>
            </a:pPr>
            <a:r>
              <a:rPr lang="en-US" sz="2000" b="1" i="0" u="none" strike="noStrike" dirty="0">
                <a:solidFill>
                  <a:schemeClr val="bg1"/>
                </a:solidFill>
                <a:effectLst/>
                <a:latin typeface="-apple-system"/>
                <a:hlinkClick r:id="rId4">
                  <a:extLst>
                    <a:ext uri="{A12FA001-AC4F-418D-AE19-62706E023703}">
                      <ahyp:hlinkClr xmlns:ahyp="http://schemas.microsoft.com/office/drawing/2018/hyperlinkcolor" val="tx"/>
                    </a:ext>
                  </a:extLst>
                </a:hlinkClick>
              </a:rPr>
              <a:t>https://domohelp.domo.com/hc/en-us/articles/360047400753-Jupyter-Workspaces-Beta-</a:t>
            </a:r>
            <a:r>
              <a:rPr lang="en-US" sz="2000" b="1" u="none" strike="noStrike" dirty="0">
                <a:solidFill>
                  <a:schemeClr val="bg1"/>
                </a:solidFill>
                <a:latin typeface="-apple-system"/>
              </a:rPr>
              <a:t> </a:t>
            </a:r>
            <a:endParaRPr lang="en-US" sz="2000" b="1" dirty="0">
              <a:solidFill>
                <a:schemeClr val="bg1"/>
              </a:solidFill>
              <a:latin typeface="-apple-system"/>
            </a:endParaRPr>
          </a:p>
          <a:p>
            <a:pPr marL="800100" lvl="1" indent="-342900">
              <a:buFont typeface="Wingdings" pitchFamily="2" charset="2"/>
              <a:buChar char="q"/>
            </a:pPr>
            <a:r>
              <a:rPr lang="en-US" sz="2000" b="1" i="0" dirty="0">
                <a:solidFill>
                  <a:schemeClr val="bg1"/>
                </a:solidFill>
                <a:effectLst/>
                <a:latin typeface="-apple-system"/>
              </a:rPr>
              <a:t> </a:t>
            </a:r>
            <a:r>
              <a:rPr lang="en-US" sz="2000" b="1" i="0" u="none" strike="noStrike" dirty="0">
                <a:solidFill>
                  <a:schemeClr val="bg1"/>
                </a:solidFill>
                <a:effectLst/>
                <a:latin typeface="-apple-system"/>
                <a:hlinkClick r:id="rId5">
                  <a:extLst>
                    <a:ext uri="{A12FA001-AC4F-418D-AE19-62706E023703}">
                      <ahyp:hlinkClr xmlns:ahyp="http://schemas.microsoft.com/office/drawing/2018/hyperlinkcolor" val="tx"/>
                    </a:ext>
                  </a:extLst>
                </a:hlinkClick>
              </a:rPr>
              <a:t>https://domopalooza2022.brandlive.com/home/en/session/10a98144-9651-11ec-95c3-9349e7013cba</a:t>
            </a:r>
            <a:endParaRPr lang="en-US" sz="2000" b="1" i="0" dirty="0">
              <a:solidFill>
                <a:schemeClr val="bg1"/>
              </a:solidFill>
              <a:effectLst/>
              <a:latin typeface="-apple-system"/>
            </a:endParaRPr>
          </a:p>
        </p:txBody>
      </p:sp>
    </p:spTree>
    <p:extLst>
      <p:ext uri="{BB962C8B-B14F-4D97-AF65-F5344CB8AC3E}">
        <p14:creationId xmlns:p14="http://schemas.microsoft.com/office/powerpoint/2010/main" val="706823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2757-9E08-AD9F-696B-BCA5442F031C}"/>
              </a:ext>
            </a:extLst>
          </p:cNvPr>
          <p:cNvSpPr>
            <a:spLocks noGrp="1"/>
          </p:cNvSpPr>
          <p:nvPr>
            <p:ph type="title"/>
          </p:nvPr>
        </p:nvSpPr>
        <p:spPr>
          <a:xfrm>
            <a:off x="252918" y="1123837"/>
            <a:ext cx="2947482" cy="2305163"/>
          </a:xfrm>
        </p:spPr>
        <p:txBody>
          <a:bodyPr/>
          <a:lstStyle/>
          <a:p>
            <a:pPr algn="ctr"/>
            <a:r>
              <a:rPr lang="en-US" dirty="0"/>
              <a:t>About Me</a:t>
            </a:r>
            <a:br>
              <a:rPr lang="en-US" dirty="0"/>
            </a:br>
            <a:endParaRPr lang="en-US" dirty="0"/>
          </a:p>
        </p:txBody>
      </p:sp>
      <p:sp>
        <p:nvSpPr>
          <p:cNvPr id="7" name="TextBox 6">
            <a:extLst>
              <a:ext uri="{FF2B5EF4-FFF2-40B4-BE49-F238E27FC236}">
                <a16:creationId xmlns:a16="http://schemas.microsoft.com/office/drawing/2014/main" id="{EB545157-8D36-4E13-348E-B5483067BC9F}"/>
              </a:ext>
            </a:extLst>
          </p:cNvPr>
          <p:cNvSpPr txBox="1"/>
          <p:nvPr/>
        </p:nvSpPr>
        <p:spPr>
          <a:xfrm>
            <a:off x="3914913" y="1123837"/>
            <a:ext cx="6937513" cy="4985980"/>
          </a:xfrm>
          <a:prstGeom prst="rect">
            <a:avLst/>
          </a:prstGeom>
          <a:noFill/>
        </p:spPr>
        <p:txBody>
          <a:bodyPr wrap="square" rtlCol="0">
            <a:spAutoFit/>
          </a:bodyPr>
          <a:lstStyle/>
          <a:p>
            <a:pPr>
              <a:buSzPct val="50000"/>
            </a:pPr>
            <a:r>
              <a:rPr lang="en-US" sz="2000" b="1" dirty="0"/>
              <a:t>Education:</a:t>
            </a:r>
          </a:p>
          <a:p>
            <a:pPr marL="342900" indent="-342900">
              <a:buSzPct val="50000"/>
              <a:buFont typeface="Wingdings" pitchFamily="2" charset="2"/>
              <a:buChar char="q"/>
            </a:pPr>
            <a:r>
              <a:rPr lang="en-US" sz="2000" dirty="0"/>
              <a:t>MS Business Analytics</a:t>
            </a:r>
          </a:p>
          <a:p>
            <a:pPr marL="342900" indent="-342900">
              <a:buSzPct val="50000"/>
              <a:buFont typeface="Wingdings" pitchFamily="2" charset="2"/>
              <a:buChar char="q"/>
            </a:pPr>
            <a:r>
              <a:rPr lang="en-US" sz="2000" dirty="0"/>
              <a:t>BS Economics</a:t>
            </a:r>
          </a:p>
          <a:p>
            <a:pPr marL="342900" indent="-342900">
              <a:buSzPct val="50000"/>
              <a:buFont typeface="Wingdings" pitchFamily="2" charset="2"/>
              <a:buChar char="q"/>
            </a:pPr>
            <a:r>
              <a:rPr lang="en-US" sz="2000" dirty="0"/>
              <a:t>BA Spanish</a:t>
            </a:r>
          </a:p>
          <a:p>
            <a:pPr marL="342900" indent="-342900">
              <a:buSzPct val="50000"/>
              <a:buFont typeface="Arial" panose="020B0604020202020204" pitchFamily="34" charset="0"/>
              <a:buChar char="•"/>
            </a:pPr>
            <a:endParaRPr lang="en-US" sz="2000" dirty="0"/>
          </a:p>
          <a:p>
            <a:pPr>
              <a:buSzPct val="50000"/>
            </a:pPr>
            <a:r>
              <a:rPr lang="en-US" sz="2000" dirty="0"/>
              <a:t>All from the University of Louisville!</a:t>
            </a:r>
          </a:p>
          <a:p>
            <a:pPr>
              <a:buSzPct val="50000"/>
            </a:pPr>
            <a:endParaRPr lang="en-US" sz="2000" dirty="0"/>
          </a:p>
          <a:p>
            <a:pPr>
              <a:buSzPct val="50000"/>
            </a:pPr>
            <a:r>
              <a:rPr lang="en-US" sz="2000" b="1" dirty="0"/>
              <a:t>Career:</a:t>
            </a:r>
          </a:p>
          <a:p>
            <a:pPr>
              <a:buSzPct val="50000"/>
            </a:pPr>
            <a:endParaRPr lang="en-US" sz="2000" dirty="0"/>
          </a:p>
          <a:p>
            <a:pPr marL="342900" indent="-342900">
              <a:buSzPct val="50000"/>
              <a:buFont typeface="Wingdings" pitchFamily="2" charset="2"/>
              <a:buChar char="q"/>
            </a:pPr>
            <a:r>
              <a:rPr lang="en-US" sz="2000" dirty="0"/>
              <a:t>Current: Data Scientist at Yum! Brands, focusing on demand forecasting, labor, and LLMs</a:t>
            </a:r>
          </a:p>
          <a:p>
            <a:pPr marL="342900" indent="-342900">
              <a:buSzPct val="50000"/>
              <a:buFont typeface="Wingdings" pitchFamily="2" charset="2"/>
              <a:buChar char="q"/>
            </a:pPr>
            <a:r>
              <a:rPr lang="en-US" sz="2000" dirty="0"/>
              <a:t>Previous: Data Analyst/BI at LG&amp;E &amp; KU Energy focusing on reporting and NLP</a:t>
            </a:r>
          </a:p>
          <a:p>
            <a:pPr marL="342900" indent="-342900">
              <a:buSzPct val="50000"/>
              <a:buFont typeface="Wingdings" pitchFamily="2" charset="2"/>
              <a:buChar char="q"/>
            </a:pPr>
            <a:r>
              <a:rPr lang="en-US" sz="2000" dirty="0"/>
              <a:t>Occasional: I’ve taught courses on Statistics and Databases at the university level and for LinkedIn Learning</a:t>
            </a:r>
            <a:endParaRPr lang="en-US" dirty="0"/>
          </a:p>
          <a:p>
            <a:pPr marL="285750" indent="-285750">
              <a:buSzPct val="50000"/>
              <a:buFont typeface="Arial" panose="020B0604020202020204" pitchFamily="34" charset="0"/>
              <a:buChar char="•"/>
            </a:pPr>
            <a:endParaRPr lang="en-US" dirty="0"/>
          </a:p>
        </p:txBody>
      </p:sp>
      <p:pic>
        <p:nvPicPr>
          <p:cNvPr id="4" name="Picture 3" descr="A screenshot of a qr code&#10;&#10;Description automatically generated">
            <a:extLst>
              <a:ext uri="{FF2B5EF4-FFF2-40B4-BE49-F238E27FC236}">
                <a16:creationId xmlns:a16="http://schemas.microsoft.com/office/drawing/2014/main" id="{F156EA5A-3C8C-CEAF-5731-67F782686EC8}"/>
              </a:ext>
            </a:extLst>
          </p:cNvPr>
          <p:cNvPicPr>
            <a:picLocks noChangeAspect="1"/>
          </p:cNvPicPr>
          <p:nvPr/>
        </p:nvPicPr>
        <p:blipFill>
          <a:blip r:embed="rId3"/>
          <a:stretch>
            <a:fillRect/>
          </a:stretch>
        </p:blipFill>
        <p:spPr>
          <a:xfrm>
            <a:off x="359229" y="2490559"/>
            <a:ext cx="2734859" cy="2464938"/>
          </a:xfrm>
          <a:prstGeom prst="rect">
            <a:avLst/>
          </a:prstGeom>
        </p:spPr>
      </p:pic>
    </p:spTree>
    <p:extLst>
      <p:ext uri="{BB962C8B-B14F-4D97-AF65-F5344CB8AC3E}">
        <p14:creationId xmlns:p14="http://schemas.microsoft.com/office/powerpoint/2010/main" val="279710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Maturity Models For Data Science | Blog">
            <a:extLst>
              <a:ext uri="{FF2B5EF4-FFF2-40B4-BE49-F238E27FC236}">
                <a16:creationId xmlns:a16="http://schemas.microsoft.com/office/drawing/2014/main" id="{9FD64463-B4C1-88FD-114E-FAE512DE1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270" y="407847"/>
            <a:ext cx="9063459" cy="604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502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0A0FA5C-03B0-C545-3623-C0D4252B765F}"/>
              </a:ext>
            </a:extLst>
          </p:cNvPr>
          <p:cNvSpPr>
            <a:spLocks noGrp="1"/>
          </p:cNvSpPr>
          <p:nvPr>
            <p:ph type="title"/>
          </p:nvPr>
        </p:nvSpPr>
        <p:spPr>
          <a:xfrm>
            <a:off x="289249" y="1123837"/>
            <a:ext cx="4016116" cy="1255469"/>
          </a:xfrm>
        </p:spPr>
        <p:txBody>
          <a:bodyPr vert="horz" lIns="91440" tIns="45720" rIns="91440" bIns="45720" rtlCol="0" anchor="ctr">
            <a:normAutofit/>
          </a:bodyPr>
          <a:lstStyle/>
          <a:p>
            <a:r>
              <a:rPr lang="en-US" sz="2400" dirty="0"/>
              <a:t>What does this mean for me?</a:t>
            </a:r>
          </a:p>
        </p:txBody>
      </p:sp>
      <p:sp>
        <p:nvSpPr>
          <p:cNvPr id="4" name="Text Placeholder 3">
            <a:extLst>
              <a:ext uri="{FF2B5EF4-FFF2-40B4-BE49-F238E27FC236}">
                <a16:creationId xmlns:a16="http://schemas.microsoft.com/office/drawing/2014/main" id="{77C77FED-D065-FD56-E8AF-31FE6F03EA77}"/>
              </a:ext>
            </a:extLst>
          </p:cNvPr>
          <p:cNvSpPr>
            <a:spLocks noGrp="1"/>
          </p:cNvSpPr>
          <p:nvPr>
            <p:ph type="body" sz="half" idx="2"/>
          </p:nvPr>
        </p:nvSpPr>
        <p:spPr>
          <a:xfrm>
            <a:off x="289249" y="2510395"/>
            <a:ext cx="4016116" cy="3274586"/>
          </a:xfrm>
        </p:spPr>
        <p:txBody>
          <a:bodyPr vert="horz" lIns="91440" tIns="45720" rIns="91440" bIns="45720" rtlCol="0" anchor="t">
            <a:normAutofit/>
          </a:bodyPr>
          <a:lstStyle/>
          <a:p>
            <a:pPr marL="285750" indent="-285750">
              <a:lnSpc>
                <a:spcPct val="90000"/>
              </a:lnSpc>
              <a:buClr>
                <a:schemeClr val="bg1"/>
              </a:buClr>
              <a:buFont typeface="Arial" panose="020B0604020202020204" pitchFamily="34" charset="0"/>
              <a:buChar char="•"/>
            </a:pPr>
            <a:r>
              <a:rPr lang="en-US" sz="1800" dirty="0"/>
              <a:t>Data Science jobs are not one size fits all</a:t>
            </a:r>
          </a:p>
          <a:p>
            <a:pPr marL="285750" indent="-285750">
              <a:lnSpc>
                <a:spcPct val="90000"/>
              </a:lnSpc>
              <a:buClr>
                <a:schemeClr val="bg1"/>
              </a:buClr>
              <a:buFont typeface="Arial" panose="020B0604020202020204" pitchFamily="34" charset="0"/>
              <a:buChar char="•"/>
            </a:pPr>
            <a:r>
              <a:rPr lang="en-US" sz="1800" dirty="0"/>
              <a:t>Problems are complex and often require a combination of methods to be solved</a:t>
            </a:r>
          </a:p>
          <a:p>
            <a:pPr marL="285750" indent="-285750">
              <a:lnSpc>
                <a:spcPct val="90000"/>
              </a:lnSpc>
              <a:buClr>
                <a:schemeClr val="bg1"/>
              </a:buClr>
              <a:buFont typeface="Arial" panose="020B0604020202020204" pitchFamily="34" charset="0"/>
              <a:buChar char="•"/>
            </a:pPr>
            <a:r>
              <a:rPr lang="en-US" sz="1800" dirty="0"/>
              <a:t>Organizations with a less mature data structure and/or small teams are especially prone to lacking specialized roles</a:t>
            </a:r>
          </a:p>
        </p:txBody>
      </p:sp>
      <p:pic>
        <p:nvPicPr>
          <p:cNvPr id="26" name="Picture 25" descr="A text on a page&#10;&#10;Description automatically generated">
            <a:extLst>
              <a:ext uri="{FF2B5EF4-FFF2-40B4-BE49-F238E27FC236}">
                <a16:creationId xmlns:a16="http://schemas.microsoft.com/office/drawing/2014/main" id="{07F762EC-DFEE-FA29-C7D9-EE8FAA6B2014}"/>
              </a:ext>
            </a:extLst>
          </p:cNvPr>
          <p:cNvPicPr>
            <a:picLocks noChangeAspect="1"/>
          </p:cNvPicPr>
          <p:nvPr/>
        </p:nvPicPr>
        <p:blipFill>
          <a:blip r:embed="rId3"/>
          <a:stretch>
            <a:fillRect/>
          </a:stretch>
        </p:blipFill>
        <p:spPr>
          <a:xfrm>
            <a:off x="4642229" y="1123837"/>
            <a:ext cx="7377062" cy="4988437"/>
          </a:xfrm>
          <a:prstGeom prst="rect">
            <a:avLst/>
          </a:prstGeom>
        </p:spPr>
      </p:pic>
      <p:pic>
        <p:nvPicPr>
          <p:cNvPr id="28" name="Picture 27" descr="A close up of a text&#10;&#10;Description automatically generated">
            <a:extLst>
              <a:ext uri="{FF2B5EF4-FFF2-40B4-BE49-F238E27FC236}">
                <a16:creationId xmlns:a16="http://schemas.microsoft.com/office/drawing/2014/main" id="{26C855A7-D3D0-6114-14DE-D9A09C3402A3}"/>
              </a:ext>
            </a:extLst>
          </p:cNvPr>
          <p:cNvPicPr>
            <a:picLocks noChangeAspect="1"/>
          </p:cNvPicPr>
          <p:nvPr/>
        </p:nvPicPr>
        <p:blipFill>
          <a:blip r:embed="rId4"/>
          <a:stretch>
            <a:fillRect/>
          </a:stretch>
        </p:blipFill>
        <p:spPr>
          <a:xfrm>
            <a:off x="4931477" y="477845"/>
            <a:ext cx="4394200" cy="927100"/>
          </a:xfrm>
          <a:prstGeom prst="rect">
            <a:avLst/>
          </a:prstGeom>
        </p:spPr>
      </p:pic>
    </p:spTree>
    <p:extLst>
      <p:ext uri="{BB962C8B-B14F-4D97-AF65-F5344CB8AC3E}">
        <p14:creationId xmlns:p14="http://schemas.microsoft.com/office/powerpoint/2010/main" val="842770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C1D4A39-A122-41DA-BF9B-2313FB6B7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120F8-C0F1-4CC6-B340-0B8F67C40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6C5DFAD-003E-AF09-0D59-BFF05288F5E7}"/>
              </a:ext>
            </a:extLst>
          </p:cNvPr>
          <p:cNvSpPr>
            <a:spLocks noGrp="1"/>
          </p:cNvSpPr>
          <p:nvPr>
            <p:ph type="title"/>
          </p:nvPr>
        </p:nvSpPr>
        <p:spPr>
          <a:xfrm>
            <a:off x="289248" y="1123837"/>
            <a:ext cx="1564952" cy="2305163"/>
          </a:xfrm>
        </p:spPr>
        <p:txBody>
          <a:bodyPr>
            <a:noAutofit/>
          </a:bodyPr>
          <a:lstStyle/>
          <a:p>
            <a:r>
              <a:rPr lang="en-US" sz="2800" dirty="0"/>
              <a:t>Use Case: Using NLP to analyze customer reviews</a:t>
            </a:r>
          </a:p>
        </p:txBody>
      </p:sp>
      <p:pic>
        <p:nvPicPr>
          <p:cNvPr id="7" name="Content Placeholder 6" descr="A picture containing text&#10;&#10;Description automatically generated">
            <a:extLst>
              <a:ext uri="{FF2B5EF4-FFF2-40B4-BE49-F238E27FC236}">
                <a16:creationId xmlns:a16="http://schemas.microsoft.com/office/drawing/2014/main" id="{F10C037E-57B6-BFE3-745C-56C3E3F3941F}"/>
              </a:ext>
            </a:extLst>
          </p:cNvPr>
          <p:cNvPicPr>
            <a:picLocks noChangeAspect="1"/>
          </p:cNvPicPr>
          <p:nvPr/>
        </p:nvPicPr>
        <p:blipFill>
          <a:blip r:embed="rId3"/>
          <a:stretch>
            <a:fillRect/>
          </a:stretch>
        </p:blipFill>
        <p:spPr bwMode="auto">
          <a:xfrm>
            <a:off x="7545032" y="2273639"/>
            <a:ext cx="3778286" cy="1070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with medium confidence">
            <a:extLst>
              <a:ext uri="{FF2B5EF4-FFF2-40B4-BE49-F238E27FC236}">
                <a16:creationId xmlns:a16="http://schemas.microsoft.com/office/drawing/2014/main" id="{1D50923E-9291-77B0-D74C-1600B946D161}"/>
              </a:ext>
            </a:extLst>
          </p:cNvPr>
          <p:cNvPicPr>
            <a:picLocks noChangeAspect="1"/>
          </p:cNvPicPr>
          <p:nvPr/>
        </p:nvPicPr>
        <p:blipFill>
          <a:blip r:embed="rId4"/>
          <a:stretch>
            <a:fillRect/>
          </a:stretch>
        </p:blipFill>
        <p:spPr>
          <a:xfrm>
            <a:off x="7545032" y="3505358"/>
            <a:ext cx="3778286" cy="878450"/>
          </a:xfrm>
          <a:prstGeom prst="rect">
            <a:avLst/>
          </a:prstGeom>
        </p:spPr>
      </p:pic>
      <p:sp>
        <p:nvSpPr>
          <p:cNvPr id="20" name="Rectangle 19">
            <a:extLst>
              <a:ext uri="{FF2B5EF4-FFF2-40B4-BE49-F238E27FC236}">
                <a16:creationId xmlns:a16="http://schemas.microsoft.com/office/drawing/2014/main" id="{8AF6EFCA-56DD-442E-9948-D162BEBBF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descr="Graphical user interface, application, calendar&#10;&#10;Description automatically generated">
            <a:extLst>
              <a:ext uri="{FF2B5EF4-FFF2-40B4-BE49-F238E27FC236}">
                <a16:creationId xmlns:a16="http://schemas.microsoft.com/office/drawing/2014/main" id="{71F0DE6A-3F3C-E010-9056-76D349BD65A8}"/>
              </a:ext>
            </a:extLst>
          </p:cNvPr>
          <p:cNvPicPr>
            <a:picLocks noChangeAspect="1"/>
          </p:cNvPicPr>
          <p:nvPr/>
        </p:nvPicPr>
        <p:blipFill>
          <a:blip r:embed="rId5"/>
          <a:stretch>
            <a:fillRect/>
          </a:stretch>
        </p:blipFill>
        <p:spPr>
          <a:xfrm>
            <a:off x="1920992" y="1535750"/>
            <a:ext cx="4921400" cy="3937950"/>
          </a:xfrm>
          <a:prstGeom prst="rect">
            <a:avLst/>
          </a:prstGeom>
        </p:spPr>
      </p:pic>
    </p:spTree>
    <p:extLst>
      <p:ext uri="{BB962C8B-B14F-4D97-AF65-F5344CB8AC3E}">
        <p14:creationId xmlns:p14="http://schemas.microsoft.com/office/powerpoint/2010/main" val="21965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EFC2-1CE6-3EBF-7788-8B576928265F}"/>
              </a:ext>
            </a:extLst>
          </p:cNvPr>
          <p:cNvSpPr>
            <a:spLocks noGrp="1"/>
          </p:cNvSpPr>
          <p:nvPr>
            <p:ph type="title"/>
          </p:nvPr>
        </p:nvSpPr>
        <p:spPr>
          <a:xfrm>
            <a:off x="252919" y="1123837"/>
            <a:ext cx="2947482" cy="4601183"/>
          </a:xfrm>
        </p:spPr>
        <p:txBody>
          <a:bodyPr>
            <a:normAutofit/>
          </a:bodyPr>
          <a:lstStyle/>
          <a:p>
            <a:r>
              <a:rPr lang="en-US" dirty="0"/>
              <a:t>What is </a:t>
            </a:r>
            <a:r>
              <a:rPr lang="en-US" dirty="0" err="1"/>
              <a:t>Jupyter</a:t>
            </a:r>
            <a:r>
              <a:rPr lang="en-US" dirty="0"/>
              <a:t> Workspaces?</a:t>
            </a:r>
          </a:p>
        </p:txBody>
      </p:sp>
      <p:sp>
        <p:nvSpPr>
          <p:cNvPr id="9" name="Content Placeholder 8">
            <a:extLst>
              <a:ext uri="{FF2B5EF4-FFF2-40B4-BE49-F238E27FC236}">
                <a16:creationId xmlns:a16="http://schemas.microsoft.com/office/drawing/2014/main" id="{4AF014D6-C480-5900-7B0B-A07775048596}"/>
              </a:ext>
            </a:extLst>
          </p:cNvPr>
          <p:cNvSpPr>
            <a:spLocks noGrp="1"/>
          </p:cNvSpPr>
          <p:nvPr>
            <p:ph idx="1"/>
          </p:nvPr>
        </p:nvSpPr>
        <p:spPr>
          <a:xfrm>
            <a:off x="3869268" y="864108"/>
            <a:ext cx="7315200" cy="1053591"/>
          </a:xfrm>
        </p:spPr>
        <p:txBody>
          <a:bodyPr>
            <a:normAutofit fontScale="25000" lnSpcReduction="20000"/>
          </a:bodyPr>
          <a:lstStyle/>
          <a:p>
            <a:pPr marL="0" indent="0" algn="ctr">
              <a:buNone/>
            </a:pPr>
            <a:endParaRPr lang="en-US" sz="4900" i="1" dirty="0"/>
          </a:p>
          <a:p>
            <a:pPr marL="0" indent="0" algn="ctr">
              <a:buNone/>
            </a:pPr>
            <a:r>
              <a:rPr lang="en-US" sz="11200" i="1" dirty="0"/>
              <a:t>A way to use Python directly inside of Domo, without having to leave the platform</a:t>
            </a:r>
            <a:r>
              <a:rPr lang="en-US" sz="6400" i="1" dirty="0"/>
              <a:t>.</a:t>
            </a:r>
          </a:p>
          <a:p>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530C82A8-4A40-2460-2AC0-5296E612897B}"/>
              </a:ext>
            </a:extLst>
          </p:cNvPr>
          <p:cNvPicPr>
            <a:picLocks noChangeAspect="1"/>
          </p:cNvPicPr>
          <p:nvPr/>
        </p:nvPicPr>
        <p:blipFill rotWithShape="1">
          <a:blip r:embed="rId3"/>
          <a:srcRect b="6490"/>
          <a:stretch/>
        </p:blipFill>
        <p:spPr>
          <a:xfrm>
            <a:off x="3869268" y="4335070"/>
            <a:ext cx="7315200" cy="1658822"/>
          </a:xfrm>
          <a:prstGeom prst="rect">
            <a:avLst/>
          </a:prstGeom>
        </p:spPr>
      </p:pic>
      <p:sp>
        <p:nvSpPr>
          <p:cNvPr id="6" name="TextBox 5">
            <a:extLst>
              <a:ext uri="{FF2B5EF4-FFF2-40B4-BE49-F238E27FC236}">
                <a16:creationId xmlns:a16="http://schemas.microsoft.com/office/drawing/2014/main" id="{78AB5CA9-1A83-FD0A-0291-28BCAA340EC6}"/>
              </a:ext>
            </a:extLst>
          </p:cNvPr>
          <p:cNvSpPr txBox="1"/>
          <p:nvPr/>
        </p:nvSpPr>
        <p:spPr>
          <a:xfrm>
            <a:off x="3869268" y="2259977"/>
            <a:ext cx="7315200" cy="1631216"/>
          </a:xfrm>
          <a:prstGeom prst="rect">
            <a:avLst/>
          </a:prstGeom>
          <a:noFill/>
        </p:spPr>
        <p:txBody>
          <a:bodyPr wrap="square" rtlCol="0">
            <a:spAutoFit/>
          </a:bodyPr>
          <a:lstStyle/>
          <a:p>
            <a:pPr marL="342900" indent="-342900">
              <a:buSzPct val="50000"/>
              <a:buFont typeface="Wingdings" pitchFamily="2" charset="2"/>
              <a:buChar char="q"/>
            </a:pPr>
            <a:r>
              <a:rPr lang="en-US" sz="2000" dirty="0"/>
              <a:t>Use an existing dataset or create one from scratch</a:t>
            </a:r>
          </a:p>
          <a:p>
            <a:pPr marL="342900" indent="-342900">
              <a:buSzPct val="50000"/>
              <a:buFont typeface="Wingdings" pitchFamily="2" charset="2"/>
              <a:buChar char="q"/>
            </a:pPr>
            <a:r>
              <a:rPr lang="en-US" sz="2000" dirty="0"/>
              <a:t>Perform data cleaning and modeling</a:t>
            </a:r>
          </a:p>
          <a:p>
            <a:pPr marL="342900" indent="-342900">
              <a:buSzPct val="50000"/>
              <a:buFont typeface="Wingdings" pitchFamily="2" charset="2"/>
              <a:buChar char="q"/>
            </a:pPr>
            <a:r>
              <a:rPr lang="en-US" sz="2000" dirty="0"/>
              <a:t>Set up your notebook on a scheduled refresh</a:t>
            </a:r>
          </a:p>
          <a:p>
            <a:pPr marL="342900" indent="-342900">
              <a:buSzPct val="50000"/>
              <a:buFont typeface="Wingdings" pitchFamily="2" charset="2"/>
              <a:buChar char="q"/>
            </a:pPr>
            <a:r>
              <a:rPr lang="en-US" sz="2000" dirty="0"/>
              <a:t>Save your </a:t>
            </a:r>
            <a:r>
              <a:rPr lang="en-US" sz="2000" dirty="0" err="1"/>
              <a:t>dataframe</a:t>
            </a:r>
            <a:r>
              <a:rPr lang="en-US" sz="2000" dirty="0"/>
              <a:t> as a new or updated dataset to Domo</a:t>
            </a:r>
          </a:p>
          <a:p>
            <a:pPr marL="342900" indent="-342900">
              <a:buSzPct val="50000"/>
              <a:buFont typeface="Wingdings" pitchFamily="2" charset="2"/>
              <a:buChar char="q"/>
            </a:pPr>
            <a:r>
              <a:rPr lang="en-US" sz="2000" dirty="0"/>
              <a:t>Elevate your insights and visuals!</a:t>
            </a:r>
          </a:p>
        </p:txBody>
      </p:sp>
    </p:spTree>
    <p:extLst>
      <p:ext uri="{BB962C8B-B14F-4D97-AF65-F5344CB8AC3E}">
        <p14:creationId xmlns:p14="http://schemas.microsoft.com/office/powerpoint/2010/main" val="260092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C71FA122-BAFC-12EE-43E7-4BD37963F40D}"/>
              </a:ext>
            </a:extLst>
          </p:cNvPr>
          <p:cNvPicPr>
            <a:picLocks noChangeAspect="1"/>
          </p:cNvPicPr>
          <p:nvPr/>
        </p:nvPicPr>
        <p:blipFill>
          <a:blip r:embed="rId3"/>
          <a:stretch>
            <a:fillRect/>
          </a:stretch>
        </p:blipFill>
        <p:spPr>
          <a:xfrm>
            <a:off x="1064152" y="1409542"/>
            <a:ext cx="10063696" cy="4704776"/>
          </a:xfrm>
          <a:prstGeom prst="rect">
            <a:avLst/>
          </a:prstGeom>
        </p:spPr>
      </p:pic>
      <p:sp>
        <p:nvSpPr>
          <p:cNvPr id="4" name="TextBox 3">
            <a:extLst>
              <a:ext uri="{FF2B5EF4-FFF2-40B4-BE49-F238E27FC236}">
                <a16:creationId xmlns:a16="http://schemas.microsoft.com/office/drawing/2014/main" id="{6A09852F-74CE-3DFC-67B3-839B76D574AD}"/>
              </a:ext>
            </a:extLst>
          </p:cNvPr>
          <p:cNvSpPr txBox="1"/>
          <p:nvPr/>
        </p:nvSpPr>
        <p:spPr>
          <a:xfrm>
            <a:off x="749300" y="660400"/>
            <a:ext cx="6527800" cy="461665"/>
          </a:xfrm>
          <a:prstGeom prst="rect">
            <a:avLst/>
          </a:prstGeom>
          <a:noFill/>
        </p:spPr>
        <p:txBody>
          <a:bodyPr wrap="square" rtlCol="0">
            <a:spAutoFit/>
          </a:bodyPr>
          <a:lstStyle/>
          <a:p>
            <a:r>
              <a:rPr lang="en-US" sz="2400" i="1" dirty="0">
                <a:solidFill>
                  <a:schemeClr val="tx2"/>
                </a:solidFill>
              </a:rPr>
              <a:t>Getting Started: Creating your environment</a:t>
            </a:r>
          </a:p>
        </p:txBody>
      </p:sp>
    </p:spTree>
    <p:extLst>
      <p:ext uri="{BB962C8B-B14F-4D97-AF65-F5344CB8AC3E}">
        <p14:creationId xmlns:p14="http://schemas.microsoft.com/office/powerpoint/2010/main" val="3834399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C5BACE03-23BE-3596-3A16-12FDD9694619}"/>
              </a:ext>
            </a:extLst>
          </p:cNvPr>
          <p:cNvPicPr>
            <a:picLocks noChangeAspect="1"/>
          </p:cNvPicPr>
          <p:nvPr/>
        </p:nvPicPr>
        <p:blipFill>
          <a:blip r:embed="rId3"/>
          <a:stretch>
            <a:fillRect/>
          </a:stretch>
        </p:blipFill>
        <p:spPr>
          <a:xfrm>
            <a:off x="261514" y="512869"/>
            <a:ext cx="11668971" cy="3360631"/>
          </a:xfrm>
          <a:prstGeom prst="rect">
            <a:avLst/>
          </a:prstGeom>
        </p:spPr>
      </p:pic>
      <p:pic>
        <p:nvPicPr>
          <p:cNvPr id="5" name="Picture 4" descr="Graphical user interface&#10;&#10;Description automatically generated with low confidence">
            <a:extLst>
              <a:ext uri="{FF2B5EF4-FFF2-40B4-BE49-F238E27FC236}">
                <a16:creationId xmlns:a16="http://schemas.microsoft.com/office/drawing/2014/main" id="{32143A7D-72EE-F858-0A65-92050FA47494}"/>
              </a:ext>
            </a:extLst>
          </p:cNvPr>
          <p:cNvPicPr>
            <a:picLocks noChangeAspect="1"/>
          </p:cNvPicPr>
          <p:nvPr/>
        </p:nvPicPr>
        <p:blipFill rotWithShape="1">
          <a:blip r:embed="rId4"/>
          <a:srcRect r="1033"/>
          <a:stretch/>
        </p:blipFill>
        <p:spPr>
          <a:xfrm>
            <a:off x="261514" y="3873500"/>
            <a:ext cx="11668971" cy="2471631"/>
          </a:xfrm>
          <a:prstGeom prst="rect">
            <a:avLst/>
          </a:prstGeom>
        </p:spPr>
      </p:pic>
    </p:spTree>
    <p:extLst>
      <p:ext uri="{BB962C8B-B14F-4D97-AF65-F5344CB8AC3E}">
        <p14:creationId xmlns:p14="http://schemas.microsoft.com/office/powerpoint/2010/main" val="3646909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phical user interface&#10;&#10;Description automatically generated">
            <a:extLst>
              <a:ext uri="{FF2B5EF4-FFF2-40B4-BE49-F238E27FC236}">
                <a16:creationId xmlns:a16="http://schemas.microsoft.com/office/drawing/2014/main" id="{E3A9E21C-01B9-1B3C-C67A-987C995088F1}"/>
              </a:ext>
            </a:extLst>
          </p:cNvPr>
          <p:cNvPicPr>
            <a:picLocks noChangeAspect="1"/>
          </p:cNvPicPr>
          <p:nvPr/>
        </p:nvPicPr>
        <p:blipFill>
          <a:blip r:embed="rId3"/>
          <a:stretch>
            <a:fillRect/>
          </a:stretch>
        </p:blipFill>
        <p:spPr>
          <a:xfrm>
            <a:off x="794805" y="1764041"/>
            <a:ext cx="10602391" cy="3286738"/>
          </a:xfrm>
          <a:prstGeom prst="rect">
            <a:avLst/>
          </a:prstGeom>
        </p:spPr>
      </p:pic>
    </p:spTree>
    <p:extLst>
      <p:ext uri="{BB962C8B-B14F-4D97-AF65-F5344CB8AC3E}">
        <p14:creationId xmlns:p14="http://schemas.microsoft.com/office/powerpoint/2010/main" val="319865118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22025</TotalTime>
  <Words>1812</Words>
  <Application>Microsoft Macintosh PowerPoint</Application>
  <PresentationFormat>Widescreen</PresentationFormat>
  <Paragraphs>122</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-apple-system</vt:lpstr>
      <vt:lpstr>Arial</vt:lpstr>
      <vt:lpstr>Calibri</vt:lpstr>
      <vt:lpstr>Corbel</vt:lpstr>
      <vt:lpstr>Wingdings</vt:lpstr>
      <vt:lpstr>Wingdings 2</vt:lpstr>
      <vt:lpstr>Frame</vt:lpstr>
      <vt:lpstr>Creating an End to End Project:  The Intersection between Data Science and Business Intelligence</vt:lpstr>
      <vt:lpstr>About Me </vt:lpstr>
      <vt:lpstr>PowerPoint Presentation</vt:lpstr>
      <vt:lpstr>What does this mean for me?</vt:lpstr>
      <vt:lpstr>Use Case: Using NLP to analyze customer reviews</vt:lpstr>
      <vt:lpstr>What is Jupyter Workspaces?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your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Domo’s Jupyter Workspaces:  The Intersection between Data Science and Business Intelligence</dc:title>
  <dc:creator>Ruber, Kendall</dc:creator>
  <cp:lastModifiedBy>Ruber, Kendall</cp:lastModifiedBy>
  <cp:revision>40</cp:revision>
  <dcterms:created xsi:type="dcterms:W3CDTF">2022-10-12T00:15:30Z</dcterms:created>
  <dcterms:modified xsi:type="dcterms:W3CDTF">2024-03-04T05:36:54Z</dcterms:modified>
</cp:coreProperties>
</file>